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
  </p:notesMasterIdLst>
  <p:handoutMasterIdLst>
    <p:handoutMasterId r:id="rId4"/>
  </p:handoutMasterIdLst>
  <p:sldIdLst>
    <p:sldId id="256" r:id="rId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5C"/>
    <a:srgbClr val="5A9C43"/>
    <a:srgbClr val="B0E180"/>
    <a:srgbClr val="565155"/>
    <a:srgbClr val="B0D57F"/>
    <a:srgbClr val="B0D580"/>
    <a:srgbClr val="595458"/>
    <a:srgbClr val="FF6600"/>
    <a:srgbClr val="FF5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62442" autoAdjust="0"/>
  </p:normalViewPr>
  <p:slideViewPr>
    <p:cSldViewPr snapToGrid="0" showGuides="1">
      <p:cViewPr>
        <p:scale>
          <a:sx n="77" d="100"/>
          <a:sy n="77" d="100"/>
        </p:scale>
        <p:origin x="232" y="3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2F9686F-FBDE-4CEF-BE82-24BF8B104611}" type="datetimeFigureOut">
              <a:rPr lang="en-US" smtClean="0"/>
              <a:t>1/9/2024</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C4751167-62F0-411D-89DE-E62E40F62749}" type="slidenum">
              <a:rPr lang="en-US" smtClean="0"/>
              <a:t>‹#›</a:t>
            </a:fld>
            <a:endParaRPr lang="en-US"/>
          </a:p>
        </p:txBody>
      </p:sp>
    </p:spTree>
    <p:extLst>
      <p:ext uri="{BB962C8B-B14F-4D97-AF65-F5344CB8AC3E}">
        <p14:creationId xmlns:p14="http://schemas.microsoft.com/office/powerpoint/2010/main" val="814898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7068D4A-5503-4D16-9815-A9E5F1A61494}" type="datetimeFigureOut">
              <a:rPr lang="en-US" smtClean="0"/>
              <a:t>1/9/2024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577B0A7-A322-4552-B0B6-2C93488116D2}" type="slidenum">
              <a:rPr lang="en-US" smtClean="0"/>
              <a:t>‹#›</a:t>
            </a:fld>
            <a:endParaRPr lang="en-US"/>
          </a:p>
        </p:txBody>
      </p:sp>
    </p:spTree>
    <p:extLst>
      <p:ext uri="{BB962C8B-B14F-4D97-AF65-F5344CB8AC3E}">
        <p14:creationId xmlns:p14="http://schemas.microsoft.com/office/powerpoint/2010/main" val="3247480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Test on notes to </a:t>
            </a:r>
            <a:r>
              <a:rPr lang="en-US"/>
              <a:t>Master Template.</a:t>
            </a:r>
          </a:p>
        </p:txBody>
      </p:sp>
      <p:sp>
        <p:nvSpPr>
          <p:cNvPr id="4" name="Slide Number Placeholder 3"/>
          <p:cNvSpPr>
            <a:spLocks noGrp="1"/>
          </p:cNvSpPr>
          <p:nvPr>
            <p:ph type="sldNum" sz="quarter" idx="5"/>
          </p:nvPr>
        </p:nvSpPr>
        <p:spPr/>
        <p:txBody>
          <a:bodyPr/>
          <a:lstStyle/>
          <a:p>
            <a:fld id="{E577B0A7-A322-4552-B0B6-2C93488116D2}" type="slidenum">
              <a:rPr lang="en-US" smtClean="0"/>
              <a:t>1</a:t>
            </a:fld>
            <a:endParaRPr lang="en-US"/>
          </a:p>
        </p:txBody>
      </p:sp>
    </p:spTree>
    <p:extLst>
      <p:ext uri="{BB962C8B-B14F-4D97-AF65-F5344CB8AC3E}">
        <p14:creationId xmlns:p14="http://schemas.microsoft.com/office/powerpoint/2010/main" val="27046305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27.jpeg"/><Relationship Id="rId5" Type="http://schemas.openxmlformats.org/officeDocument/2006/relationships/image" Target="../media/image29.jpeg"/><Relationship Id="rId10" Type="http://schemas.openxmlformats.org/officeDocument/2006/relationships/image" Target="../media/image32.png"/><Relationship Id="rId4" Type="http://schemas.openxmlformats.org/officeDocument/2006/relationships/image" Target="../media/image25.jpeg"/><Relationship Id="rId9" Type="http://schemas.openxmlformats.org/officeDocument/2006/relationships/image" Target="../media/image3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p:cNvSpPr/>
          <p:nvPr userDrawn="1"/>
        </p:nvSpPr>
        <p:spPr>
          <a:xfrm>
            <a:off x="0" y="0"/>
            <a:ext cx="12191997" cy="6858000"/>
          </a:xfrm>
          <a:prstGeom prst="rect">
            <a:avLst/>
          </a:prstGeom>
          <a:gradFill flip="none" rotWithShape="1">
            <a:gsLst>
              <a:gs pos="0">
                <a:schemeClr val="accent1">
                  <a:lumMod val="0"/>
                  <a:lumOff val="100000"/>
                </a:schemeClr>
              </a:gs>
              <a:gs pos="100000">
                <a:srgbClr val="5A9C4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6667" r="-16667"/>
          <a:stretch/>
        </p:blipFill>
        <p:spPr>
          <a:xfrm>
            <a:off x="2355007" y="17252"/>
            <a:ext cx="7481980" cy="5611485"/>
          </a:xfrm>
          <a:prstGeom prst="rect">
            <a:avLst/>
          </a:prstGeom>
          <a:effectLst>
            <a:outerShdw blurRad="152400" dist="317500" dir="5400000" sx="90000" sy="-19000" rotWithShape="0">
              <a:prstClr val="black">
                <a:alpha val="15000"/>
              </a:prstClr>
            </a:outerShdw>
          </a:effectLst>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16667" r="-16667"/>
          <a:stretch/>
        </p:blipFill>
        <p:spPr>
          <a:xfrm>
            <a:off x="1538036" y="5529533"/>
            <a:ext cx="9115921" cy="713835"/>
          </a:xfrm>
          <a:prstGeom prst="rect">
            <a:avLst/>
          </a:prstGeom>
        </p:spPr>
      </p:pic>
    </p:spTree>
    <p:extLst>
      <p:ext uri="{BB962C8B-B14F-4D97-AF65-F5344CB8AC3E}">
        <p14:creationId xmlns:p14="http://schemas.microsoft.com/office/powerpoint/2010/main" val="1986262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without Footer">
    <p:spTree>
      <p:nvGrpSpPr>
        <p:cNvPr id="1" name=""/>
        <p:cNvGrpSpPr/>
        <p:nvPr/>
      </p:nvGrpSpPr>
      <p:grpSpPr>
        <a:xfrm>
          <a:off x="0" y="0"/>
          <a:ext cx="0" cy="0"/>
          <a:chOff x="0" y="0"/>
          <a:chExt cx="0" cy="0"/>
        </a:xfrm>
      </p:grpSpPr>
      <p:sp>
        <p:nvSpPr>
          <p:cNvPr id="2" name="Rectangle 1"/>
          <p:cNvSpPr/>
          <p:nvPr userDrawn="1"/>
        </p:nvSpPr>
        <p:spPr>
          <a:xfrm>
            <a:off x="0" y="6349526"/>
            <a:ext cx="12192000" cy="508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55897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nectCare3 Service Lines">
    <p:spTree>
      <p:nvGrpSpPr>
        <p:cNvPr id="1" name=""/>
        <p:cNvGrpSpPr/>
        <p:nvPr/>
      </p:nvGrpSpPr>
      <p:grpSpPr>
        <a:xfrm>
          <a:off x="0" y="0"/>
          <a:ext cx="0" cy="0"/>
          <a:chOff x="0" y="0"/>
          <a:chExt cx="0" cy="0"/>
        </a:xfrm>
      </p:grpSpPr>
      <p:sp>
        <p:nvSpPr>
          <p:cNvPr id="2" name="Rectangle 1"/>
          <p:cNvSpPr/>
          <p:nvPr userDrawn="1"/>
        </p:nvSpPr>
        <p:spPr>
          <a:xfrm>
            <a:off x="0" y="1"/>
            <a:ext cx="6054021" cy="64948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Slide Number Placeholder 5"/>
          <p:cNvSpPr>
            <a:spLocks noGrp="1"/>
          </p:cNvSpPr>
          <p:nvPr>
            <p:ph type="sldNum" sz="quarter" idx="4"/>
          </p:nvPr>
        </p:nvSpPr>
        <p:spPr>
          <a:xfrm>
            <a:off x="11414035" y="6446582"/>
            <a:ext cx="506508" cy="411419"/>
          </a:xfrm>
          <a:prstGeom prst="rect">
            <a:avLst/>
          </a:prstGeom>
          <a:solidFill>
            <a:srgbClr val="002060"/>
          </a:solidFill>
        </p:spPr>
        <p:txBody>
          <a:bodyPr anchor="ctr"/>
          <a:lstStyle>
            <a:lvl1pPr algn="ctr">
              <a:defRPr sz="1000">
                <a:solidFill>
                  <a:schemeClr val="bg1"/>
                </a:solidFill>
              </a:defRPr>
            </a:lvl1pPr>
          </a:lstStyle>
          <a:p>
            <a:fld id="{A7D19722-9044-4D53-8564-26394DF64EA7}" type="slidenum">
              <a:rPr lang="en-US" smtClean="0"/>
              <a:pPr/>
              <a:t>‹#›</a:t>
            </a:fld>
            <a:endParaRPr lang="en-US" dirty="0"/>
          </a:p>
        </p:txBody>
      </p:sp>
      <p:sp>
        <p:nvSpPr>
          <p:cNvPr id="7" name="TextBox 6"/>
          <p:cNvSpPr txBox="1"/>
          <p:nvPr userDrawn="1"/>
        </p:nvSpPr>
        <p:spPr>
          <a:xfrm>
            <a:off x="620995" y="3363225"/>
            <a:ext cx="4065547" cy="492443"/>
          </a:xfrm>
          <a:prstGeom prst="rect">
            <a:avLst/>
          </a:prstGeom>
          <a:noFill/>
        </p:spPr>
        <p:txBody>
          <a:bodyPr wrap="square" lIns="0" tIns="0" rIns="0" bIns="0" rtlCol="0">
            <a:spAutoFit/>
          </a:bodyPr>
          <a:lstStyle/>
          <a:p>
            <a:r>
              <a:rPr lang="en-US" sz="1600" dirty="0">
                <a:solidFill>
                  <a:srgbClr val="002B5C"/>
                </a:solidFill>
              </a:rPr>
              <a:t>Our team is available at all points of your wellness journey. </a:t>
            </a:r>
          </a:p>
        </p:txBody>
      </p:sp>
      <p:cxnSp>
        <p:nvCxnSpPr>
          <p:cNvPr id="23" name="Straight Connector 22"/>
          <p:cNvCxnSpPr/>
          <p:nvPr userDrawn="1"/>
        </p:nvCxnSpPr>
        <p:spPr>
          <a:xfrm>
            <a:off x="620995" y="3260733"/>
            <a:ext cx="3367895" cy="0"/>
          </a:xfrm>
          <a:prstGeom prst="line">
            <a:avLst/>
          </a:prstGeom>
          <a:ln>
            <a:solidFill>
              <a:srgbClr val="B0D57F"/>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7057535" y="2951182"/>
            <a:ext cx="4517281"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2B5C"/>
                </a:solidFill>
              </a:rPr>
              <a:t>Chronic Disease Management</a:t>
            </a:r>
            <a:br>
              <a:rPr lang="en-US" sz="1800" dirty="0">
                <a:solidFill>
                  <a:srgbClr val="002B5C"/>
                </a:solidFill>
              </a:rPr>
            </a:br>
            <a:r>
              <a:rPr lang="en-US" sz="1800" dirty="0">
                <a:solidFill>
                  <a:srgbClr val="002B5C"/>
                </a:solidFill>
              </a:rPr>
              <a:t>and</a:t>
            </a:r>
            <a:r>
              <a:rPr lang="en-US" sz="1800" baseline="0" dirty="0">
                <a:solidFill>
                  <a:srgbClr val="002B5C"/>
                </a:solidFill>
              </a:rPr>
              <a:t> </a:t>
            </a:r>
            <a:r>
              <a:rPr lang="en-US" sz="1800" dirty="0">
                <a:solidFill>
                  <a:srgbClr val="002B5C"/>
                </a:solidFill>
              </a:rPr>
              <a:t>Prevention</a:t>
            </a:r>
          </a:p>
        </p:txBody>
      </p:sp>
      <p:sp>
        <p:nvSpPr>
          <p:cNvPr id="56" name="Oval 55"/>
          <p:cNvSpPr/>
          <p:nvPr userDrawn="1"/>
        </p:nvSpPr>
        <p:spPr>
          <a:xfrm>
            <a:off x="5469462" y="2663099"/>
            <a:ext cx="1186978" cy="11301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Oval 56"/>
          <p:cNvSpPr/>
          <p:nvPr userDrawn="1"/>
        </p:nvSpPr>
        <p:spPr>
          <a:xfrm>
            <a:off x="5603265" y="2790498"/>
            <a:ext cx="919372" cy="875367"/>
          </a:xfrm>
          <a:prstGeom prst="ellipse">
            <a:avLst/>
          </a:prstGeom>
          <a:solidFill>
            <a:schemeClr val="bg1"/>
          </a:solidFill>
          <a:ln>
            <a:solidFill>
              <a:srgbClr val="5A9C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8" name="Picture 57"/>
          <p:cNvPicPr>
            <a:picLocks noChangeAspect="1"/>
          </p:cNvPicPr>
          <p:nvPr userDrawn="1"/>
        </p:nvPicPr>
        <p:blipFill rotWithShape="1">
          <a:blip r:embed="rId2" cstate="print">
            <a:extLst>
              <a:ext uri="{28A0092B-C50C-407E-A947-70E740481C1C}">
                <a14:useLocalDpi xmlns:a14="http://schemas.microsoft.com/office/drawing/2010/main" val="0"/>
              </a:ext>
            </a:extLst>
          </a:blip>
          <a:srcRect l="7555" t="9089" r="12810"/>
          <a:stretch/>
        </p:blipFill>
        <p:spPr>
          <a:xfrm>
            <a:off x="5766310" y="2940384"/>
            <a:ext cx="593282" cy="575595"/>
          </a:xfrm>
          <a:prstGeom prst="rect">
            <a:avLst/>
          </a:prstGeom>
        </p:spPr>
      </p:pic>
      <p:sp>
        <p:nvSpPr>
          <p:cNvPr id="12" name="TextBox 11"/>
          <p:cNvSpPr txBox="1"/>
          <p:nvPr userDrawn="1"/>
        </p:nvSpPr>
        <p:spPr>
          <a:xfrm>
            <a:off x="7057535" y="1797534"/>
            <a:ext cx="3672457" cy="276999"/>
          </a:xfrm>
          <a:prstGeom prst="rect">
            <a:avLst/>
          </a:prstGeom>
          <a:noFill/>
        </p:spPr>
        <p:txBody>
          <a:bodyPr wrap="square" lIns="0" tIns="0" rIns="0" bIns="0" rtlCol="0">
            <a:spAutoFit/>
          </a:bodyPr>
          <a:lstStyle/>
          <a:p>
            <a:r>
              <a:rPr lang="en-US" sz="1800" dirty="0">
                <a:solidFill>
                  <a:srgbClr val="002B5C"/>
                </a:solidFill>
              </a:rPr>
              <a:t>Nurse Navigation</a:t>
            </a:r>
          </a:p>
        </p:txBody>
      </p:sp>
      <p:sp>
        <p:nvSpPr>
          <p:cNvPr id="59" name="Oval 58"/>
          <p:cNvSpPr/>
          <p:nvPr userDrawn="1"/>
        </p:nvSpPr>
        <p:spPr>
          <a:xfrm>
            <a:off x="5469462" y="1370951"/>
            <a:ext cx="1186978" cy="11301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Oval 59"/>
          <p:cNvSpPr/>
          <p:nvPr userDrawn="1"/>
        </p:nvSpPr>
        <p:spPr>
          <a:xfrm>
            <a:off x="5603265" y="1498350"/>
            <a:ext cx="919372" cy="875367"/>
          </a:xfrm>
          <a:prstGeom prst="ellipse">
            <a:avLst/>
          </a:prstGeom>
          <a:solidFill>
            <a:schemeClr val="bg1"/>
          </a:solidFill>
          <a:ln>
            <a:solidFill>
              <a:srgbClr val="5A9C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7" name="Picture 6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53969" y="1673511"/>
            <a:ext cx="617964" cy="525045"/>
          </a:xfrm>
          <a:prstGeom prst="rect">
            <a:avLst/>
          </a:prstGeom>
        </p:spPr>
      </p:pic>
      <p:sp>
        <p:nvSpPr>
          <p:cNvPr id="10" name="TextBox 9"/>
          <p:cNvSpPr txBox="1"/>
          <p:nvPr userDrawn="1"/>
        </p:nvSpPr>
        <p:spPr>
          <a:xfrm>
            <a:off x="7057535" y="520094"/>
            <a:ext cx="2755348" cy="276999"/>
          </a:xfrm>
          <a:prstGeom prst="rect">
            <a:avLst/>
          </a:prstGeom>
          <a:noFill/>
        </p:spPr>
        <p:txBody>
          <a:bodyPr wrap="square" lIns="0" tIns="0" rIns="0" bIns="0" rtlCol="0">
            <a:spAutoFit/>
          </a:bodyPr>
          <a:lstStyle/>
          <a:p>
            <a:r>
              <a:rPr lang="en-US" sz="1800" dirty="0">
                <a:solidFill>
                  <a:srgbClr val="002B5C"/>
                </a:solidFill>
              </a:rPr>
              <a:t>Patient Advocates</a:t>
            </a:r>
          </a:p>
        </p:txBody>
      </p:sp>
      <p:sp>
        <p:nvSpPr>
          <p:cNvPr id="61" name="Oval 60"/>
          <p:cNvSpPr/>
          <p:nvPr userDrawn="1"/>
        </p:nvSpPr>
        <p:spPr>
          <a:xfrm>
            <a:off x="5469461" y="93511"/>
            <a:ext cx="1186979" cy="11301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Oval 61"/>
          <p:cNvSpPr/>
          <p:nvPr userDrawn="1"/>
        </p:nvSpPr>
        <p:spPr>
          <a:xfrm>
            <a:off x="5603264" y="220910"/>
            <a:ext cx="919373" cy="875367"/>
          </a:xfrm>
          <a:prstGeom prst="ellipse">
            <a:avLst/>
          </a:prstGeom>
          <a:solidFill>
            <a:schemeClr val="bg1"/>
          </a:solidFill>
          <a:ln>
            <a:solidFill>
              <a:srgbClr val="5A9C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8" name="Picture 6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15286" y="426429"/>
            <a:ext cx="695328" cy="464329"/>
          </a:xfrm>
          <a:prstGeom prst="rect">
            <a:avLst/>
          </a:prstGeom>
        </p:spPr>
      </p:pic>
      <p:sp>
        <p:nvSpPr>
          <p:cNvPr id="14" name="TextBox 13"/>
          <p:cNvSpPr txBox="1"/>
          <p:nvPr userDrawn="1"/>
        </p:nvSpPr>
        <p:spPr>
          <a:xfrm>
            <a:off x="7057535" y="4367122"/>
            <a:ext cx="3080468" cy="276999"/>
          </a:xfrm>
          <a:prstGeom prst="rect">
            <a:avLst/>
          </a:prstGeom>
          <a:noFill/>
        </p:spPr>
        <p:txBody>
          <a:bodyPr wrap="square" lIns="0" tIns="0" rIns="0" bIns="0" rtlCol="0">
            <a:spAutoFit/>
          </a:bodyPr>
          <a:lstStyle/>
          <a:p>
            <a:r>
              <a:rPr lang="en-US" sz="1800" dirty="0">
                <a:solidFill>
                  <a:srgbClr val="002B5C"/>
                </a:solidFill>
              </a:rPr>
              <a:t>Nutrition Education</a:t>
            </a:r>
          </a:p>
        </p:txBody>
      </p:sp>
      <p:sp>
        <p:nvSpPr>
          <p:cNvPr id="65" name="Oval 64"/>
          <p:cNvSpPr/>
          <p:nvPr userDrawn="1"/>
        </p:nvSpPr>
        <p:spPr>
          <a:xfrm>
            <a:off x="5469462" y="3940539"/>
            <a:ext cx="1186978" cy="11301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Oval 65"/>
          <p:cNvSpPr/>
          <p:nvPr userDrawn="1"/>
        </p:nvSpPr>
        <p:spPr>
          <a:xfrm>
            <a:off x="5603265" y="4067938"/>
            <a:ext cx="919372" cy="875367"/>
          </a:xfrm>
          <a:prstGeom prst="ellipse">
            <a:avLst/>
          </a:prstGeom>
          <a:solidFill>
            <a:schemeClr val="bg1"/>
          </a:solidFill>
          <a:ln>
            <a:solidFill>
              <a:srgbClr val="5A9C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9" name="Picture 6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82270" y="4219205"/>
            <a:ext cx="561362" cy="572832"/>
          </a:xfrm>
          <a:prstGeom prst="rect">
            <a:avLst/>
          </a:prstGeom>
        </p:spPr>
      </p:pic>
      <p:sp>
        <p:nvSpPr>
          <p:cNvPr id="13" name="TextBox 12"/>
          <p:cNvSpPr txBox="1"/>
          <p:nvPr userDrawn="1"/>
        </p:nvSpPr>
        <p:spPr>
          <a:xfrm>
            <a:off x="7057536" y="5659268"/>
            <a:ext cx="3674584" cy="276999"/>
          </a:xfrm>
          <a:prstGeom prst="rect">
            <a:avLst/>
          </a:prstGeom>
          <a:noFill/>
        </p:spPr>
        <p:txBody>
          <a:bodyPr wrap="square" lIns="0" tIns="0" rIns="0" bIns="0" rtlCol="0">
            <a:spAutoFit/>
          </a:bodyPr>
          <a:lstStyle/>
          <a:p>
            <a:r>
              <a:rPr lang="en-US" sz="1800" dirty="0">
                <a:solidFill>
                  <a:srgbClr val="002B5C"/>
                </a:solidFill>
              </a:rPr>
              <a:t>Tobacco Cessation</a:t>
            </a:r>
          </a:p>
        </p:txBody>
      </p:sp>
      <p:sp>
        <p:nvSpPr>
          <p:cNvPr id="63" name="Oval 62"/>
          <p:cNvSpPr/>
          <p:nvPr userDrawn="1"/>
        </p:nvSpPr>
        <p:spPr>
          <a:xfrm>
            <a:off x="5469463" y="5232685"/>
            <a:ext cx="1186978" cy="11301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Oval 63"/>
          <p:cNvSpPr/>
          <p:nvPr userDrawn="1"/>
        </p:nvSpPr>
        <p:spPr>
          <a:xfrm>
            <a:off x="5603266" y="5360084"/>
            <a:ext cx="919372" cy="875367"/>
          </a:xfrm>
          <a:prstGeom prst="ellipse">
            <a:avLst/>
          </a:prstGeom>
          <a:solidFill>
            <a:schemeClr val="bg1"/>
          </a:solidFill>
          <a:ln>
            <a:solidFill>
              <a:srgbClr val="5A9C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0" name="Picture 6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753511" y="5497841"/>
            <a:ext cx="618883" cy="599852"/>
          </a:xfrm>
          <a:prstGeom prst="rect">
            <a:avLst/>
          </a:prstGeom>
        </p:spPr>
      </p:pic>
      <p:cxnSp>
        <p:nvCxnSpPr>
          <p:cNvPr id="71" name="Straight Connector 70"/>
          <p:cNvCxnSpPr/>
          <p:nvPr userDrawn="1"/>
        </p:nvCxnSpPr>
        <p:spPr>
          <a:xfrm>
            <a:off x="6682543" y="1297313"/>
            <a:ext cx="4073301" cy="0"/>
          </a:xfrm>
          <a:prstGeom prst="line">
            <a:avLst/>
          </a:prstGeom>
          <a:ln w="6350">
            <a:solidFill>
              <a:srgbClr val="B0D57F"/>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userDrawn="1"/>
        </p:nvCxnSpPr>
        <p:spPr>
          <a:xfrm flipV="1">
            <a:off x="6682543" y="2574753"/>
            <a:ext cx="4089343" cy="14708"/>
          </a:xfrm>
          <a:prstGeom prst="line">
            <a:avLst/>
          </a:prstGeom>
          <a:ln w="6350">
            <a:solidFill>
              <a:srgbClr val="B0D57F"/>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userDrawn="1"/>
        </p:nvCxnSpPr>
        <p:spPr>
          <a:xfrm>
            <a:off x="6682543" y="3866901"/>
            <a:ext cx="4073301" cy="0"/>
          </a:xfrm>
          <a:prstGeom prst="line">
            <a:avLst/>
          </a:prstGeom>
          <a:ln w="6350">
            <a:solidFill>
              <a:srgbClr val="B0D57F"/>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userDrawn="1"/>
        </p:nvCxnSpPr>
        <p:spPr>
          <a:xfrm flipV="1">
            <a:off x="6682543" y="5144341"/>
            <a:ext cx="4089343" cy="14708"/>
          </a:xfrm>
          <a:prstGeom prst="line">
            <a:avLst/>
          </a:prstGeom>
          <a:ln w="6350">
            <a:solidFill>
              <a:srgbClr val="B0D57F"/>
            </a:solidFill>
            <a:prstDash val="dash"/>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F3EC9D66-7CA8-48AE-9A35-5C74C924830C}"/>
              </a:ext>
            </a:extLst>
          </p:cNvPr>
          <p:cNvSpPr txBox="1"/>
          <p:nvPr userDrawn="1"/>
        </p:nvSpPr>
        <p:spPr>
          <a:xfrm>
            <a:off x="609601" y="2212149"/>
            <a:ext cx="3937536" cy="984885"/>
          </a:xfrm>
          <a:prstGeom prst="rect">
            <a:avLst/>
          </a:prstGeom>
          <a:noFill/>
        </p:spPr>
        <p:txBody>
          <a:bodyPr wrap="square" lIns="0" tIns="0" rIns="0" bIns="0" rtlCol="0">
            <a:spAutoFit/>
          </a:bodyPr>
          <a:lstStyle/>
          <a:p>
            <a:r>
              <a:rPr lang="en-US" sz="3200" dirty="0">
                <a:solidFill>
                  <a:srgbClr val="002B5C"/>
                </a:solidFill>
                <a:latin typeface="+mn-lt"/>
              </a:rPr>
              <a:t>ConnectCare3 Services</a:t>
            </a:r>
            <a:endParaRPr lang="en-US" sz="3200" dirty="0"/>
          </a:p>
        </p:txBody>
      </p:sp>
    </p:spTree>
    <p:extLst>
      <p:ext uri="{BB962C8B-B14F-4D97-AF65-F5344CB8AC3E}">
        <p14:creationId xmlns:p14="http://schemas.microsoft.com/office/powerpoint/2010/main" val="781272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nectCare3 is Personalized">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11414035" y="6446582"/>
            <a:ext cx="506508" cy="411419"/>
          </a:xfrm>
          <a:prstGeom prst="rect">
            <a:avLst/>
          </a:prstGeom>
          <a:solidFill>
            <a:srgbClr val="002060"/>
          </a:solidFill>
        </p:spPr>
        <p:txBody>
          <a:bodyPr anchor="ctr"/>
          <a:lstStyle>
            <a:lvl1pPr algn="ctr">
              <a:defRPr sz="1000">
                <a:solidFill>
                  <a:schemeClr val="bg1"/>
                </a:solidFill>
              </a:defRPr>
            </a:lvl1pPr>
          </a:lstStyle>
          <a:p>
            <a:fld id="{A7D19722-9044-4D53-8564-26394DF64EA7}" type="slidenum">
              <a:rPr lang="en-US" smtClean="0"/>
              <a:pPr/>
              <a:t>‹#›</a:t>
            </a:fld>
            <a:endParaRPr lang="en-US" dirty="0"/>
          </a:p>
        </p:txBody>
      </p:sp>
      <p:sp>
        <p:nvSpPr>
          <p:cNvPr id="47" name="Rectangle 46"/>
          <p:cNvSpPr/>
          <p:nvPr userDrawn="1"/>
        </p:nvSpPr>
        <p:spPr>
          <a:xfrm rot="16200000">
            <a:off x="-319924" y="354821"/>
            <a:ext cx="6493650" cy="5784012"/>
          </a:xfrm>
          <a:prstGeom prst="rect">
            <a:avLst/>
          </a:prstGeom>
          <a:gradFill>
            <a:gsLst>
              <a:gs pos="0">
                <a:schemeClr val="bg1">
                  <a:lumMod val="95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8" name="TextBox 47"/>
          <p:cNvSpPr txBox="1"/>
          <p:nvPr userDrawn="1"/>
        </p:nvSpPr>
        <p:spPr>
          <a:xfrm>
            <a:off x="781824" y="3004241"/>
            <a:ext cx="3375149" cy="861774"/>
          </a:xfrm>
          <a:prstGeom prst="rect">
            <a:avLst/>
          </a:prstGeom>
          <a:noFill/>
        </p:spPr>
        <p:txBody>
          <a:bodyPr wrap="square" lIns="0" tIns="0" rIns="0" bIns="0" rtlCol="0">
            <a:spAutoFit/>
          </a:bodyPr>
          <a:lstStyle/>
          <a:p>
            <a:r>
              <a:rPr lang="en-US" sz="2800" dirty="0">
                <a:solidFill>
                  <a:srgbClr val="002B5C"/>
                </a:solidFill>
              </a:rPr>
              <a:t>ConnectCare3 is Personalized</a:t>
            </a:r>
          </a:p>
        </p:txBody>
      </p:sp>
      <p:cxnSp>
        <p:nvCxnSpPr>
          <p:cNvPr id="49" name="Straight Connector 48"/>
          <p:cNvCxnSpPr/>
          <p:nvPr userDrawn="1"/>
        </p:nvCxnSpPr>
        <p:spPr>
          <a:xfrm>
            <a:off x="781825" y="2923428"/>
            <a:ext cx="797972" cy="0"/>
          </a:xfrm>
          <a:prstGeom prst="line">
            <a:avLst/>
          </a:prstGeom>
          <a:solidFill>
            <a:schemeClr val="bg1"/>
          </a:solidFill>
          <a:ln w="57150">
            <a:solidFill>
              <a:srgbClr val="B0E18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673609" y="2399153"/>
            <a:ext cx="4418639" cy="0"/>
          </a:xfrm>
          <a:prstGeom prst="line">
            <a:avLst/>
          </a:prstGeom>
          <a:ln w="6350">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673609" y="4094500"/>
            <a:ext cx="4418639" cy="0"/>
          </a:xfrm>
          <a:prstGeom prst="line">
            <a:avLst/>
          </a:prstGeom>
          <a:ln w="6350">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userDrawn="1"/>
        </p:nvSpPr>
        <p:spPr>
          <a:xfrm>
            <a:off x="6673608" y="3092939"/>
            <a:ext cx="4412837" cy="307777"/>
          </a:xfrm>
          <a:prstGeom prst="rect">
            <a:avLst/>
          </a:prstGeom>
          <a:noFill/>
        </p:spPr>
        <p:txBody>
          <a:bodyPr wrap="square" lIns="0" tIns="0" rIns="0" bIns="0" rtlCol="0" anchor="ctr">
            <a:spAutoFit/>
          </a:bodyPr>
          <a:lstStyle/>
          <a:p>
            <a:r>
              <a:rPr lang="id-ID" sz="2000" dirty="0">
                <a:solidFill>
                  <a:srgbClr val="002B5C"/>
                </a:solidFill>
              </a:rPr>
              <a:t>Confidential</a:t>
            </a:r>
          </a:p>
        </p:txBody>
      </p:sp>
      <p:grpSp>
        <p:nvGrpSpPr>
          <p:cNvPr id="16" name="Group 15"/>
          <p:cNvGrpSpPr/>
          <p:nvPr userDrawn="1"/>
        </p:nvGrpSpPr>
        <p:grpSpPr>
          <a:xfrm>
            <a:off x="5284843" y="2718189"/>
            <a:ext cx="1097280" cy="1097280"/>
            <a:chOff x="3848887" y="2718189"/>
            <a:chExt cx="1057275" cy="1057275"/>
          </a:xfrm>
        </p:grpSpPr>
        <p:sp>
          <p:nvSpPr>
            <p:cNvPr id="95" name="Oval 94"/>
            <p:cNvSpPr/>
            <p:nvPr/>
          </p:nvSpPr>
          <p:spPr>
            <a:xfrm>
              <a:off x="3848887" y="2718189"/>
              <a:ext cx="1057275" cy="105727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grpSp>
          <p:nvGrpSpPr>
            <p:cNvPr id="4" name="Group 3"/>
            <p:cNvGrpSpPr/>
            <p:nvPr userDrawn="1"/>
          </p:nvGrpSpPr>
          <p:grpSpPr>
            <a:xfrm>
              <a:off x="3950250" y="2819552"/>
              <a:ext cx="854548" cy="854548"/>
              <a:chOff x="3947931" y="2827172"/>
              <a:chExt cx="854548" cy="854548"/>
            </a:xfrm>
          </p:grpSpPr>
          <p:sp>
            <p:nvSpPr>
              <p:cNvPr id="96" name="Oval 95"/>
              <p:cNvSpPr/>
              <p:nvPr/>
            </p:nvSpPr>
            <p:spPr>
              <a:xfrm>
                <a:off x="3947931" y="2827172"/>
                <a:ext cx="854548" cy="854548"/>
              </a:xfrm>
              <a:prstGeom prst="ellipse">
                <a:avLst/>
              </a:prstGeom>
              <a:solidFill>
                <a:srgbClr val="B0E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grpSp>
            <p:nvGrpSpPr>
              <p:cNvPr id="99" name="Group 98"/>
              <p:cNvGrpSpPr/>
              <p:nvPr/>
            </p:nvGrpSpPr>
            <p:grpSpPr>
              <a:xfrm>
                <a:off x="4178380" y="3056678"/>
                <a:ext cx="393651" cy="395536"/>
                <a:chOff x="11593375" y="4745865"/>
                <a:chExt cx="325331" cy="326890"/>
              </a:xfrm>
              <a:solidFill>
                <a:schemeClr val="bg1"/>
              </a:solidFill>
            </p:grpSpPr>
            <p:sp>
              <p:nvSpPr>
                <p:cNvPr id="103" name="Freeform 3443"/>
                <p:cNvSpPr>
                  <a:spLocks/>
                </p:cNvSpPr>
                <p:nvPr/>
              </p:nvSpPr>
              <p:spPr bwMode="auto">
                <a:xfrm>
                  <a:off x="11593375" y="4745865"/>
                  <a:ext cx="242790" cy="284519"/>
                </a:xfrm>
                <a:custGeom>
                  <a:avLst/>
                  <a:gdLst>
                    <a:gd name="T0" fmla="*/ 384 w 511"/>
                    <a:gd name="T1" fmla="*/ 543 h 601"/>
                    <a:gd name="T2" fmla="*/ 376 w 511"/>
                    <a:gd name="T3" fmla="*/ 528 h 601"/>
                    <a:gd name="T4" fmla="*/ 375 w 511"/>
                    <a:gd name="T5" fmla="*/ 511 h 601"/>
                    <a:gd name="T6" fmla="*/ 382 w 511"/>
                    <a:gd name="T7" fmla="*/ 496 h 601"/>
                    <a:gd name="T8" fmla="*/ 395 w 511"/>
                    <a:gd name="T9" fmla="*/ 484 h 601"/>
                    <a:gd name="T10" fmla="*/ 412 w 511"/>
                    <a:gd name="T11" fmla="*/ 481 h 601"/>
                    <a:gd name="T12" fmla="*/ 423 w 511"/>
                    <a:gd name="T13" fmla="*/ 388 h 601"/>
                    <a:gd name="T14" fmla="*/ 387 w 511"/>
                    <a:gd name="T15" fmla="*/ 375 h 601"/>
                    <a:gd name="T16" fmla="*/ 359 w 511"/>
                    <a:gd name="T17" fmla="*/ 364 h 601"/>
                    <a:gd name="T18" fmla="*/ 371 w 511"/>
                    <a:gd name="T19" fmla="*/ 297 h 601"/>
                    <a:gd name="T20" fmla="*/ 390 w 511"/>
                    <a:gd name="T21" fmla="*/ 266 h 601"/>
                    <a:gd name="T22" fmla="*/ 402 w 511"/>
                    <a:gd name="T23" fmla="*/ 216 h 601"/>
                    <a:gd name="T24" fmla="*/ 412 w 511"/>
                    <a:gd name="T25" fmla="*/ 207 h 601"/>
                    <a:gd name="T26" fmla="*/ 418 w 511"/>
                    <a:gd name="T27" fmla="*/ 190 h 601"/>
                    <a:gd name="T28" fmla="*/ 418 w 511"/>
                    <a:gd name="T29" fmla="*/ 163 h 601"/>
                    <a:gd name="T30" fmla="*/ 405 w 511"/>
                    <a:gd name="T31" fmla="*/ 138 h 601"/>
                    <a:gd name="T32" fmla="*/ 418 w 511"/>
                    <a:gd name="T33" fmla="*/ 89 h 601"/>
                    <a:gd name="T34" fmla="*/ 417 w 511"/>
                    <a:gd name="T35" fmla="*/ 53 h 601"/>
                    <a:gd name="T36" fmla="*/ 407 w 511"/>
                    <a:gd name="T37" fmla="*/ 34 h 601"/>
                    <a:gd name="T38" fmla="*/ 389 w 511"/>
                    <a:gd name="T39" fmla="*/ 18 h 601"/>
                    <a:gd name="T40" fmla="*/ 358 w 511"/>
                    <a:gd name="T41" fmla="*/ 7 h 601"/>
                    <a:gd name="T42" fmla="*/ 306 w 511"/>
                    <a:gd name="T43" fmla="*/ 0 h 601"/>
                    <a:gd name="T44" fmla="*/ 259 w 511"/>
                    <a:gd name="T45" fmla="*/ 5 h 601"/>
                    <a:gd name="T46" fmla="*/ 218 w 511"/>
                    <a:gd name="T47" fmla="*/ 22 h 601"/>
                    <a:gd name="T48" fmla="*/ 204 w 511"/>
                    <a:gd name="T49" fmla="*/ 36 h 601"/>
                    <a:gd name="T50" fmla="*/ 186 w 511"/>
                    <a:gd name="T51" fmla="*/ 43 h 601"/>
                    <a:gd name="T52" fmla="*/ 168 w 511"/>
                    <a:gd name="T53" fmla="*/ 50 h 601"/>
                    <a:gd name="T54" fmla="*/ 155 w 511"/>
                    <a:gd name="T55" fmla="*/ 75 h 601"/>
                    <a:gd name="T56" fmla="*/ 159 w 511"/>
                    <a:gd name="T57" fmla="*/ 120 h 601"/>
                    <a:gd name="T58" fmla="*/ 164 w 511"/>
                    <a:gd name="T59" fmla="*/ 139 h 601"/>
                    <a:gd name="T60" fmla="*/ 151 w 511"/>
                    <a:gd name="T61" fmla="*/ 156 h 601"/>
                    <a:gd name="T62" fmla="*/ 147 w 511"/>
                    <a:gd name="T63" fmla="*/ 176 h 601"/>
                    <a:gd name="T64" fmla="*/ 151 w 511"/>
                    <a:gd name="T65" fmla="*/ 195 h 601"/>
                    <a:gd name="T66" fmla="*/ 159 w 511"/>
                    <a:gd name="T67" fmla="*/ 210 h 601"/>
                    <a:gd name="T68" fmla="*/ 166 w 511"/>
                    <a:gd name="T69" fmla="*/ 226 h 601"/>
                    <a:gd name="T70" fmla="*/ 173 w 511"/>
                    <a:gd name="T71" fmla="*/ 255 h 601"/>
                    <a:gd name="T72" fmla="*/ 195 w 511"/>
                    <a:gd name="T73" fmla="*/ 297 h 601"/>
                    <a:gd name="T74" fmla="*/ 215 w 511"/>
                    <a:gd name="T75" fmla="*/ 319 h 601"/>
                    <a:gd name="T76" fmla="*/ 184 w 511"/>
                    <a:gd name="T77" fmla="*/ 375 h 601"/>
                    <a:gd name="T78" fmla="*/ 129 w 511"/>
                    <a:gd name="T79" fmla="*/ 393 h 601"/>
                    <a:gd name="T80" fmla="*/ 62 w 511"/>
                    <a:gd name="T81" fmla="*/ 419 h 601"/>
                    <a:gd name="T82" fmla="*/ 25 w 511"/>
                    <a:gd name="T83" fmla="*/ 443 h 601"/>
                    <a:gd name="T84" fmla="*/ 15 w 511"/>
                    <a:gd name="T85" fmla="*/ 460 h 601"/>
                    <a:gd name="T86" fmla="*/ 3 w 511"/>
                    <a:gd name="T87" fmla="*/ 520 h 601"/>
                    <a:gd name="T88" fmla="*/ 0 w 511"/>
                    <a:gd name="T89" fmla="*/ 588 h 601"/>
                    <a:gd name="T90" fmla="*/ 6 w 511"/>
                    <a:gd name="T91" fmla="*/ 600 h 601"/>
                    <a:gd name="T92" fmla="*/ 452 w 511"/>
                    <a:gd name="T93" fmla="*/ 599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1" h="601">
                      <a:moveTo>
                        <a:pt x="452" y="599"/>
                      </a:moveTo>
                      <a:lnTo>
                        <a:pt x="389" y="547"/>
                      </a:lnTo>
                      <a:lnTo>
                        <a:pt x="384" y="543"/>
                      </a:lnTo>
                      <a:lnTo>
                        <a:pt x="380" y="538"/>
                      </a:lnTo>
                      <a:lnTo>
                        <a:pt x="377" y="533"/>
                      </a:lnTo>
                      <a:lnTo>
                        <a:pt x="376" y="528"/>
                      </a:lnTo>
                      <a:lnTo>
                        <a:pt x="375" y="523"/>
                      </a:lnTo>
                      <a:lnTo>
                        <a:pt x="375" y="517"/>
                      </a:lnTo>
                      <a:lnTo>
                        <a:pt x="375" y="511"/>
                      </a:lnTo>
                      <a:lnTo>
                        <a:pt x="376" y="506"/>
                      </a:lnTo>
                      <a:lnTo>
                        <a:pt x="378" y="500"/>
                      </a:lnTo>
                      <a:lnTo>
                        <a:pt x="382" y="496"/>
                      </a:lnTo>
                      <a:lnTo>
                        <a:pt x="386" y="491"/>
                      </a:lnTo>
                      <a:lnTo>
                        <a:pt x="390" y="487"/>
                      </a:lnTo>
                      <a:lnTo>
                        <a:pt x="395" y="484"/>
                      </a:lnTo>
                      <a:lnTo>
                        <a:pt x="400" y="482"/>
                      </a:lnTo>
                      <a:lnTo>
                        <a:pt x="405" y="481"/>
                      </a:lnTo>
                      <a:lnTo>
                        <a:pt x="412" y="481"/>
                      </a:lnTo>
                      <a:lnTo>
                        <a:pt x="490" y="481"/>
                      </a:lnTo>
                      <a:lnTo>
                        <a:pt x="511" y="418"/>
                      </a:lnTo>
                      <a:lnTo>
                        <a:pt x="423" y="388"/>
                      </a:lnTo>
                      <a:lnTo>
                        <a:pt x="410" y="384"/>
                      </a:lnTo>
                      <a:lnTo>
                        <a:pt x="399" y="379"/>
                      </a:lnTo>
                      <a:lnTo>
                        <a:pt x="387" y="375"/>
                      </a:lnTo>
                      <a:lnTo>
                        <a:pt x="376" y="370"/>
                      </a:lnTo>
                      <a:lnTo>
                        <a:pt x="368" y="368"/>
                      </a:lnTo>
                      <a:lnTo>
                        <a:pt x="359" y="364"/>
                      </a:lnTo>
                      <a:lnTo>
                        <a:pt x="359" y="307"/>
                      </a:lnTo>
                      <a:lnTo>
                        <a:pt x="364" y="302"/>
                      </a:lnTo>
                      <a:lnTo>
                        <a:pt x="371" y="297"/>
                      </a:lnTo>
                      <a:lnTo>
                        <a:pt x="377" y="288"/>
                      </a:lnTo>
                      <a:lnTo>
                        <a:pt x="385" y="279"/>
                      </a:lnTo>
                      <a:lnTo>
                        <a:pt x="390" y="266"/>
                      </a:lnTo>
                      <a:lnTo>
                        <a:pt x="395" y="252"/>
                      </a:lnTo>
                      <a:lnTo>
                        <a:pt x="399" y="235"/>
                      </a:lnTo>
                      <a:lnTo>
                        <a:pt x="402" y="216"/>
                      </a:lnTo>
                      <a:lnTo>
                        <a:pt x="405" y="213"/>
                      </a:lnTo>
                      <a:lnTo>
                        <a:pt x="408" y="211"/>
                      </a:lnTo>
                      <a:lnTo>
                        <a:pt x="412" y="207"/>
                      </a:lnTo>
                      <a:lnTo>
                        <a:pt x="414" y="202"/>
                      </a:lnTo>
                      <a:lnTo>
                        <a:pt x="416" y="197"/>
                      </a:lnTo>
                      <a:lnTo>
                        <a:pt x="418" y="190"/>
                      </a:lnTo>
                      <a:lnTo>
                        <a:pt x="419" y="183"/>
                      </a:lnTo>
                      <a:lnTo>
                        <a:pt x="419" y="175"/>
                      </a:lnTo>
                      <a:lnTo>
                        <a:pt x="418" y="163"/>
                      </a:lnTo>
                      <a:lnTo>
                        <a:pt x="416" y="152"/>
                      </a:lnTo>
                      <a:lnTo>
                        <a:pt x="410" y="144"/>
                      </a:lnTo>
                      <a:lnTo>
                        <a:pt x="405" y="138"/>
                      </a:lnTo>
                      <a:lnTo>
                        <a:pt x="410" y="121"/>
                      </a:lnTo>
                      <a:lnTo>
                        <a:pt x="417" y="100"/>
                      </a:lnTo>
                      <a:lnTo>
                        <a:pt x="418" y="89"/>
                      </a:lnTo>
                      <a:lnTo>
                        <a:pt x="419" y="77"/>
                      </a:lnTo>
                      <a:lnTo>
                        <a:pt x="418" y="64"/>
                      </a:lnTo>
                      <a:lnTo>
                        <a:pt x="417" y="53"/>
                      </a:lnTo>
                      <a:lnTo>
                        <a:pt x="414" y="45"/>
                      </a:lnTo>
                      <a:lnTo>
                        <a:pt x="410" y="39"/>
                      </a:lnTo>
                      <a:lnTo>
                        <a:pt x="407" y="34"/>
                      </a:lnTo>
                      <a:lnTo>
                        <a:pt x="402" y="27"/>
                      </a:lnTo>
                      <a:lnTo>
                        <a:pt x="396" y="23"/>
                      </a:lnTo>
                      <a:lnTo>
                        <a:pt x="389" y="18"/>
                      </a:lnTo>
                      <a:lnTo>
                        <a:pt x="382" y="14"/>
                      </a:lnTo>
                      <a:lnTo>
                        <a:pt x="375" y="12"/>
                      </a:lnTo>
                      <a:lnTo>
                        <a:pt x="358" y="7"/>
                      </a:lnTo>
                      <a:lnTo>
                        <a:pt x="341" y="3"/>
                      </a:lnTo>
                      <a:lnTo>
                        <a:pt x="323" y="0"/>
                      </a:lnTo>
                      <a:lnTo>
                        <a:pt x="306" y="0"/>
                      </a:lnTo>
                      <a:lnTo>
                        <a:pt x="291" y="0"/>
                      </a:lnTo>
                      <a:lnTo>
                        <a:pt x="274" y="2"/>
                      </a:lnTo>
                      <a:lnTo>
                        <a:pt x="259" y="5"/>
                      </a:lnTo>
                      <a:lnTo>
                        <a:pt x="244" y="9"/>
                      </a:lnTo>
                      <a:lnTo>
                        <a:pt x="231" y="16"/>
                      </a:lnTo>
                      <a:lnTo>
                        <a:pt x="218" y="22"/>
                      </a:lnTo>
                      <a:lnTo>
                        <a:pt x="213" y="27"/>
                      </a:lnTo>
                      <a:lnTo>
                        <a:pt x="208" y="31"/>
                      </a:lnTo>
                      <a:lnTo>
                        <a:pt x="204" y="36"/>
                      </a:lnTo>
                      <a:lnTo>
                        <a:pt x="200" y="41"/>
                      </a:lnTo>
                      <a:lnTo>
                        <a:pt x="192" y="41"/>
                      </a:lnTo>
                      <a:lnTo>
                        <a:pt x="186" y="43"/>
                      </a:lnTo>
                      <a:lnTo>
                        <a:pt x="181" y="44"/>
                      </a:lnTo>
                      <a:lnTo>
                        <a:pt x="175" y="45"/>
                      </a:lnTo>
                      <a:lnTo>
                        <a:pt x="168" y="50"/>
                      </a:lnTo>
                      <a:lnTo>
                        <a:pt x="163" y="55"/>
                      </a:lnTo>
                      <a:lnTo>
                        <a:pt x="158" y="64"/>
                      </a:lnTo>
                      <a:lnTo>
                        <a:pt x="155" y="75"/>
                      </a:lnTo>
                      <a:lnTo>
                        <a:pt x="154" y="86"/>
                      </a:lnTo>
                      <a:lnTo>
                        <a:pt x="155" y="98"/>
                      </a:lnTo>
                      <a:lnTo>
                        <a:pt x="159" y="120"/>
                      </a:lnTo>
                      <a:lnTo>
                        <a:pt x="163" y="138"/>
                      </a:lnTo>
                      <a:lnTo>
                        <a:pt x="164" y="139"/>
                      </a:lnTo>
                      <a:lnTo>
                        <a:pt x="164" y="139"/>
                      </a:lnTo>
                      <a:lnTo>
                        <a:pt x="158" y="144"/>
                      </a:lnTo>
                      <a:lnTo>
                        <a:pt x="154" y="151"/>
                      </a:lnTo>
                      <a:lnTo>
                        <a:pt x="151" y="156"/>
                      </a:lnTo>
                      <a:lnTo>
                        <a:pt x="150" y="162"/>
                      </a:lnTo>
                      <a:lnTo>
                        <a:pt x="149" y="170"/>
                      </a:lnTo>
                      <a:lnTo>
                        <a:pt x="147" y="176"/>
                      </a:lnTo>
                      <a:lnTo>
                        <a:pt x="149" y="184"/>
                      </a:lnTo>
                      <a:lnTo>
                        <a:pt x="149" y="190"/>
                      </a:lnTo>
                      <a:lnTo>
                        <a:pt x="151" y="195"/>
                      </a:lnTo>
                      <a:lnTo>
                        <a:pt x="152" y="201"/>
                      </a:lnTo>
                      <a:lnTo>
                        <a:pt x="155" y="206"/>
                      </a:lnTo>
                      <a:lnTo>
                        <a:pt x="159" y="210"/>
                      </a:lnTo>
                      <a:lnTo>
                        <a:pt x="161" y="213"/>
                      </a:lnTo>
                      <a:lnTo>
                        <a:pt x="166" y="216"/>
                      </a:lnTo>
                      <a:lnTo>
                        <a:pt x="166" y="226"/>
                      </a:lnTo>
                      <a:lnTo>
                        <a:pt x="168" y="237"/>
                      </a:lnTo>
                      <a:lnTo>
                        <a:pt x="170" y="246"/>
                      </a:lnTo>
                      <a:lnTo>
                        <a:pt x="173" y="255"/>
                      </a:lnTo>
                      <a:lnTo>
                        <a:pt x="179" y="271"/>
                      </a:lnTo>
                      <a:lnTo>
                        <a:pt x="187" y="285"/>
                      </a:lnTo>
                      <a:lnTo>
                        <a:pt x="195" y="297"/>
                      </a:lnTo>
                      <a:lnTo>
                        <a:pt x="202" y="306"/>
                      </a:lnTo>
                      <a:lnTo>
                        <a:pt x="209" y="314"/>
                      </a:lnTo>
                      <a:lnTo>
                        <a:pt x="215" y="319"/>
                      </a:lnTo>
                      <a:lnTo>
                        <a:pt x="215" y="364"/>
                      </a:lnTo>
                      <a:lnTo>
                        <a:pt x="200" y="369"/>
                      </a:lnTo>
                      <a:lnTo>
                        <a:pt x="184" y="375"/>
                      </a:lnTo>
                      <a:lnTo>
                        <a:pt x="169" y="380"/>
                      </a:lnTo>
                      <a:lnTo>
                        <a:pt x="155" y="384"/>
                      </a:lnTo>
                      <a:lnTo>
                        <a:pt x="129" y="393"/>
                      </a:lnTo>
                      <a:lnTo>
                        <a:pt x="105" y="401"/>
                      </a:lnTo>
                      <a:lnTo>
                        <a:pt x="83" y="410"/>
                      </a:lnTo>
                      <a:lnTo>
                        <a:pt x="62" y="419"/>
                      </a:lnTo>
                      <a:lnTo>
                        <a:pt x="46" y="428"/>
                      </a:lnTo>
                      <a:lnTo>
                        <a:pt x="32" y="438"/>
                      </a:lnTo>
                      <a:lnTo>
                        <a:pt x="25" y="443"/>
                      </a:lnTo>
                      <a:lnTo>
                        <a:pt x="21" y="448"/>
                      </a:lnTo>
                      <a:lnTo>
                        <a:pt x="18" y="455"/>
                      </a:lnTo>
                      <a:lnTo>
                        <a:pt x="15" y="460"/>
                      </a:lnTo>
                      <a:lnTo>
                        <a:pt x="10" y="479"/>
                      </a:lnTo>
                      <a:lnTo>
                        <a:pt x="6" y="499"/>
                      </a:lnTo>
                      <a:lnTo>
                        <a:pt x="3" y="520"/>
                      </a:lnTo>
                      <a:lnTo>
                        <a:pt x="1" y="540"/>
                      </a:lnTo>
                      <a:lnTo>
                        <a:pt x="0" y="573"/>
                      </a:lnTo>
                      <a:lnTo>
                        <a:pt x="0" y="588"/>
                      </a:lnTo>
                      <a:lnTo>
                        <a:pt x="0" y="594"/>
                      </a:lnTo>
                      <a:lnTo>
                        <a:pt x="2" y="597"/>
                      </a:lnTo>
                      <a:lnTo>
                        <a:pt x="6" y="600"/>
                      </a:lnTo>
                      <a:lnTo>
                        <a:pt x="11" y="601"/>
                      </a:lnTo>
                      <a:lnTo>
                        <a:pt x="450" y="601"/>
                      </a:lnTo>
                      <a:lnTo>
                        <a:pt x="452" y="599"/>
                      </a:lnTo>
                      <a:close/>
                    </a:path>
                  </a:pathLst>
                </a:custGeom>
                <a:grpFill/>
                <a:ln w="9525">
                  <a:solidFill>
                    <a:schemeClr val="bg2">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3444"/>
                <p:cNvSpPr>
                  <a:spLocks/>
                </p:cNvSpPr>
                <p:nvPr/>
              </p:nvSpPr>
              <p:spPr bwMode="auto">
                <a:xfrm>
                  <a:off x="11790119" y="4944167"/>
                  <a:ext cx="128587" cy="128588"/>
                </a:xfrm>
                <a:custGeom>
                  <a:avLst/>
                  <a:gdLst>
                    <a:gd name="T0" fmla="*/ 322 w 322"/>
                    <a:gd name="T1" fmla="*/ 116 h 324"/>
                    <a:gd name="T2" fmla="*/ 319 w 322"/>
                    <a:gd name="T3" fmla="*/ 112 h 324"/>
                    <a:gd name="T4" fmla="*/ 317 w 322"/>
                    <a:gd name="T5" fmla="*/ 111 h 324"/>
                    <a:gd name="T6" fmla="*/ 314 w 322"/>
                    <a:gd name="T7" fmla="*/ 108 h 324"/>
                    <a:gd name="T8" fmla="*/ 310 w 322"/>
                    <a:gd name="T9" fmla="*/ 108 h 324"/>
                    <a:gd name="T10" fmla="*/ 218 w 322"/>
                    <a:gd name="T11" fmla="*/ 108 h 324"/>
                    <a:gd name="T12" fmla="*/ 210 w 322"/>
                    <a:gd name="T13" fmla="*/ 108 h 324"/>
                    <a:gd name="T14" fmla="*/ 165 w 322"/>
                    <a:gd name="T15" fmla="*/ 7 h 324"/>
                    <a:gd name="T16" fmla="*/ 163 w 322"/>
                    <a:gd name="T17" fmla="*/ 4 h 324"/>
                    <a:gd name="T18" fmla="*/ 160 w 322"/>
                    <a:gd name="T19" fmla="*/ 1 h 324"/>
                    <a:gd name="T20" fmla="*/ 156 w 322"/>
                    <a:gd name="T21" fmla="*/ 0 h 324"/>
                    <a:gd name="T22" fmla="*/ 154 w 322"/>
                    <a:gd name="T23" fmla="*/ 0 h 324"/>
                    <a:gd name="T24" fmla="*/ 150 w 322"/>
                    <a:gd name="T25" fmla="*/ 0 h 324"/>
                    <a:gd name="T26" fmla="*/ 146 w 322"/>
                    <a:gd name="T27" fmla="*/ 1 h 324"/>
                    <a:gd name="T28" fmla="*/ 143 w 322"/>
                    <a:gd name="T29" fmla="*/ 4 h 324"/>
                    <a:gd name="T30" fmla="*/ 142 w 322"/>
                    <a:gd name="T31" fmla="*/ 8 h 324"/>
                    <a:gd name="T32" fmla="*/ 111 w 322"/>
                    <a:gd name="T33" fmla="*/ 99 h 324"/>
                    <a:gd name="T34" fmla="*/ 110 w 322"/>
                    <a:gd name="T35" fmla="*/ 103 h 324"/>
                    <a:gd name="T36" fmla="*/ 108 w 322"/>
                    <a:gd name="T37" fmla="*/ 105 h 324"/>
                    <a:gd name="T38" fmla="*/ 104 w 322"/>
                    <a:gd name="T39" fmla="*/ 107 h 324"/>
                    <a:gd name="T40" fmla="*/ 100 w 322"/>
                    <a:gd name="T41" fmla="*/ 108 h 324"/>
                    <a:gd name="T42" fmla="*/ 14 w 322"/>
                    <a:gd name="T43" fmla="*/ 108 h 324"/>
                    <a:gd name="T44" fmla="*/ 10 w 322"/>
                    <a:gd name="T45" fmla="*/ 108 h 324"/>
                    <a:gd name="T46" fmla="*/ 6 w 322"/>
                    <a:gd name="T47" fmla="*/ 111 h 324"/>
                    <a:gd name="T48" fmla="*/ 4 w 322"/>
                    <a:gd name="T49" fmla="*/ 113 h 324"/>
                    <a:gd name="T50" fmla="*/ 1 w 322"/>
                    <a:gd name="T51" fmla="*/ 117 h 324"/>
                    <a:gd name="T52" fmla="*/ 0 w 322"/>
                    <a:gd name="T53" fmla="*/ 121 h 324"/>
                    <a:gd name="T54" fmla="*/ 1 w 322"/>
                    <a:gd name="T55" fmla="*/ 125 h 324"/>
                    <a:gd name="T56" fmla="*/ 2 w 322"/>
                    <a:gd name="T57" fmla="*/ 129 h 324"/>
                    <a:gd name="T58" fmla="*/ 5 w 322"/>
                    <a:gd name="T59" fmla="*/ 131 h 324"/>
                    <a:gd name="T60" fmla="*/ 75 w 322"/>
                    <a:gd name="T61" fmla="*/ 189 h 324"/>
                    <a:gd name="T62" fmla="*/ 79 w 322"/>
                    <a:gd name="T63" fmla="*/ 191 h 324"/>
                    <a:gd name="T64" fmla="*/ 81 w 322"/>
                    <a:gd name="T65" fmla="*/ 195 h 324"/>
                    <a:gd name="T66" fmla="*/ 81 w 322"/>
                    <a:gd name="T67" fmla="*/ 199 h 324"/>
                    <a:gd name="T68" fmla="*/ 79 w 322"/>
                    <a:gd name="T69" fmla="*/ 203 h 324"/>
                    <a:gd name="T70" fmla="*/ 79 w 322"/>
                    <a:gd name="T71" fmla="*/ 204 h 324"/>
                    <a:gd name="T72" fmla="*/ 34 w 322"/>
                    <a:gd name="T73" fmla="*/ 307 h 324"/>
                    <a:gd name="T74" fmla="*/ 33 w 322"/>
                    <a:gd name="T75" fmla="*/ 311 h 324"/>
                    <a:gd name="T76" fmla="*/ 34 w 322"/>
                    <a:gd name="T77" fmla="*/ 315 h 324"/>
                    <a:gd name="T78" fmla="*/ 36 w 322"/>
                    <a:gd name="T79" fmla="*/ 319 h 324"/>
                    <a:gd name="T80" fmla="*/ 38 w 322"/>
                    <a:gd name="T81" fmla="*/ 321 h 324"/>
                    <a:gd name="T82" fmla="*/ 42 w 322"/>
                    <a:gd name="T83" fmla="*/ 324 h 324"/>
                    <a:gd name="T84" fmla="*/ 46 w 322"/>
                    <a:gd name="T85" fmla="*/ 324 h 324"/>
                    <a:gd name="T86" fmla="*/ 48 w 322"/>
                    <a:gd name="T87" fmla="*/ 324 h 324"/>
                    <a:gd name="T88" fmla="*/ 52 w 322"/>
                    <a:gd name="T89" fmla="*/ 322 h 324"/>
                    <a:gd name="T90" fmla="*/ 154 w 322"/>
                    <a:gd name="T91" fmla="*/ 254 h 324"/>
                    <a:gd name="T92" fmla="*/ 255 w 322"/>
                    <a:gd name="T93" fmla="*/ 322 h 324"/>
                    <a:gd name="T94" fmla="*/ 259 w 322"/>
                    <a:gd name="T95" fmla="*/ 324 h 324"/>
                    <a:gd name="T96" fmla="*/ 263 w 322"/>
                    <a:gd name="T97" fmla="*/ 324 h 324"/>
                    <a:gd name="T98" fmla="*/ 265 w 322"/>
                    <a:gd name="T99" fmla="*/ 324 h 324"/>
                    <a:gd name="T100" fmla="*/ 269 w 322"/>
                    <a:gd name="T101" fmla="*/ 321 h 324"/>
                    <a:gd name="T102" fmla="*/ 272 w 322"/>
                    <a:gd name="T103" fmla="*/ 319 h 324"/>
                    <a:gd name="T104" fmla="*/ 273 w 322"/>
                    <a:gd name="T105" fmla="*/ 315 h 324"/>
                    <a:gd name="T106" fmla="*/ 274 w 322"/>
                    <a:gd name="T107" fmla="*/ 312 h 324"/>
                    <a:gd name="T108" fmla="*/ 273 w 322"/>
                    <a:gd name="T109" fmla="*/ 308 h 324"/>
                    <a:gd name="T110" fmla="*/ 237 w 322"/>
                    <a:gd name="T111" fmla="*/ 207 h 324"/>
                    <a:gd name="T112" fmla="*/ 236 w 322"/>
                    <a:gd name="T113" fmla="*/ 203 h 324"/>
                    <a:gd name="T114" fmla="*/ 233 w 322"/>
                    <a:gd name="T115" fmla="*/ 195 h 324"/>
                    <a:gd name="T116" fmla="*/ 317 w 322"/>
                    <a:gd name="T117" fmla="*/ 130 h 324"/>
                    <a:gd name="T118" fmla="*/ 319 w 322"/>
                    <a:gd name="T119" fmla="*/ 126 h 324"/>
                    <a:gd name="T120" fmla="*/ 322 w 322"/>
                    <a:gd name="T121" fmla="*/ 123 h 324"/>
                    <a:gd name="T122" fmla="*/ 322 w 322"/>
                    <a:gd name="T123" fmla="*/ 120 h 324"/>
                    <a:gd name="T124" fmla="*/ 322 w 322"/>
                    <a:gd name="T125" fmla="*/ 11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2" h="324">
                      <a:moveTo>
                        <a:pt x="322" y="116"/>
                      </a:moveTo>
                      <a:lnTo>
                        <a:pt x="319" y="112"/>
                      </a:lnTo>
                      <a:lnTo>
                        <a:pt x="317" y="111"/>
                      </a:lnTo>
                      <a:lnTo>
                        <a:pt x="314" y="108"/>
                      </a:lnTo>
                      <a:lnTo>
                        <a:pt x="310" y="108"/>
                      </a:lnTo>
                      <a:lnTo>
                        <a:pt x="218" y="108"/>
                      </a:lnTo>
                      <a:lnTo>
                        <a:pt x="210" y="108"/>
                      </a:lnTo>
                      <a:lnTo>
                        <a:pt x="165" y="7"/>
                      </a:lnTo>
                      <a:lnTo>
                        <a:pt x="163" y="4"/>
                      </a:lnTo>
                      <a:lnTo>
                        <a:pt x="160" y="1"/>
                      </a:lnTo>
                      <a:lnTo>
                        <a:pt x="156" y="0"/>
                      </a:lnTo>
                      <a:lnTo>
                        <a:pt x="154" y="0"/>
                      </a:lnTo>
                      <a:lnTo>
                        <a:pt x="150" y="0"/>
                      </a:lnTo>
                      <a:lnTo>
                        <a:pt x="146" y="1"/>
                      </a:lnTo>
                      <a:lnTo>
                        <a:pt x="143" y="4"/>
                      </a:lnTo>
                      <a:lnTo>
                        <a:pt x="142" y="8"/>
                      </a:lnTo>
                      <a:lnTo>
                        <a:pt x="111" y="99"/>
                      </a:lnTo>
                      <a:lnTo>
                        <a:pt x="110" y="103"/>
                      </a:lnTo>
                      <a:lnTo>
                        <a:pt x="108" y="105"/>
                      </a:lnTo>
                      <a:lnTo>
                        <a:pt x="104" y="107"/>
                      </a:lnTo>
                      <a:lnTo>
                        <a:pt x="100" y="108"/>
                      </a:lnTo>
                      <a:lnTo>
                        <a:pt x="14" y="108"/>
                      </a:lnTo>
                      <a:lnTo>
                        <a:pt x="10" y="108"/>
                      </a:lnTo>
                      <a:lnTo>
                        <a:pt x="6" y="111"/>
                      </a:lnTo>
                      <a:lnTo>
                        <a:pt x="4" y="113"/>
                      </a:lnTo>
                      <a:lnTo>
                        <a:pt x="1" y="117"/>
                      </a:lnTo>
                      <a:lnTo>
                        <a:pt x="0" y="121"/>
                      </a:lnTo>
                      <a:lnTo>
                        <a:pt x="1" y="125"/>
                      </a:lnTo>
                      <a:lnTo>
                        <a:pt x="2" y="129"/>
                      </a:lnTo>
                      <a:lnTo>
                        <a:pt x="5" y="131"/>
                      </a:lnTo>
                      <a:lnTo>
                        <a:pt x="75" y="189"/>
                      </a:lnTo>
                      <a:lnTo>
                        <a:pt x="79" y="191"/>
                      </a:lnTo>
                      <a:lnTo>
                        <a:pt x="81" y="195"/>
                      </a:lnTo>
                      <a:lnTo>
                        <a:pt x="81" y="199"/>
                      </a:lnTo>
                      <a:lnTo>
                        <a:pt x="79" y="203"/>
                      </a:lnTo>
                      <a:lnTo>
                        <a:pt x="79" y="204"/>
                      </a:lnTo>
                      <a:lnTo>
                        <a:pt x="34" y="307"/>
                      </a:lnTo>
                      <a:lnTo>
                        <a:pt x="33" y="311"/>
                      </a:lnTo>
                      <a:lnTo>
                        <a:pt x="34" y="315"/>
                      </a:lnTo>
                      <a:lnTo>
                        <a:pt x="36" y="319"/>
                      </a:lnTo>
                      <a:lnTo>
                        <a:pt x="38" y="321"/>
                      </a:lnTo>
                      <a:lnTo>
                        <a:pt x="42" y="324"/>
                      </a:lnTo>
                      <a:lnTo>
                        <a:pt x="46" y="324"/>
                      </a:lnTo>
                      <a:lnTo>
                        <a:pt x="48" y="324"/>
                      </a:lnTo>
                      <a:lnTo>
                        <a:pt x="52" y="322"/>
                      </a:lnTo>
                      <a:lnTo>
                        <a:pt x="154" y="254"/>
                      </a:lnTo>
                      <a:lnTo>
                        <a:pt x="255" y="322"/>
                      </a:lnTo>
                      <a:lnTo>
                        <a:pt x="259" y="324"/>
                      </a:lnTo>
                      <a:lnTo>
                        <a:pt x="263" y="324"/>
                      </a:lnTo>
                      <a:lnTo>
                        <a:pt x="265" y="324"/>
                      </a:lnTo>
                      <a:lnTo>
                        <a:pt x="269" y="321"/>
                      </a:lnTo>
                      <a:lnTo>
                        <a:pt x="272" y="319"/>
                      </a:lnTo>
                      <a:lnTo>
                        <a:pt x="273" y="315"/>
                      </a:lnTo>
                      <a:lnTo>
                        <a:pt x="274" y="312"/>
                      </a:lnTo>
                      <a:lnTo>
                        <a:pt x="273" y="308"/>
                      </a:lnTo>
                      <a:lnTo>
                        <a:pt x="237" y="207"/>
                      </a:lnTo>
                      <a:lnTo>
                        <a:pt x="236" y="203"/>
                      </a:lnTo>
                      <a:lnTo>
                        <a:pt x="233" y="195"/>
                      </a:lnTo>
                      <a:lnTo>
                        <a:pt x="317" y="130"/>
                      </a:lnTo>
                      <a:lnTo>
                        <a:pt x="319" y="126"/>
                      </a:lnTo>
                      <a:lnTo>
                        <a:pt x="322" y="123"/>
                      </a:lnTo>
                      <a:lnTo>
                        <a:pt x="322" y="120"/>
                      </a:lnTo>
                      <a:lnTo>
                        <a:pt x="322" y="116"/>
                      </a:lnTo>
                      <a:close/>
                    </a:path>
                  </a:pathLst>
                </a:custGeom>
                <a:grpFill/>
                <a:ln w="9525">
                  <a:solidFill>
                    <a:schemeClr val="bg2">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55" name="TextBox 54"/>
          <p:cNvSpPr txBox="1"/>
          <p:nvPr userDrawn="1"/>
        </p:nvSpPr>
        <p:spPr>
          <a:xfrm>
            <a:off x="6673609" y="4788285"/>
            <a:ext cx="4418639" cy="307777"/>
          </a:xfrm>
          <a:prstGeom prst="rect">
            <a:avLst/>
          </a:prstGeom>
          <a:noFill/>
        </p:spPr>
        <p:txBody>
          <a:bodyPr wrap="square" lIns="0" tIns="0" rIns="0" bIns="0" rtlCol="0" anchor="ctr">
            <a:spAutoFit/>
          </a:bodyPr>
          <a:lstStyle/>
          <a:p>
            <a:r>
              <a:rPr lang="id-ID" sz="2000" dirty="0">
                <a:solidFill>
                  <a:srgbClr val="002B5C"/>
                </a:solidFill>
              </a:rPr>
              <a:t>Independent</a:t>
            </a:r>
            <a:r>
              <a:rPr lang="en-US" sz="2000" dirty="0">
                <a:solidFill>
                  <a:srgbClr val="002B5C"/>
                </a:solidFill>
              </a:rPr>
              <a:t> from providers</a:t>
            </a:r>
            <a:endParaRPr lang="id-ID" sz="2000" dirty="0">
              <a:solidFill>
                <a:srgbClr val="002B5C"/>
              </a:solidFill>
            </a:endParaRPr>
          </a:p>
        </p:txBody>
      </p:sp>
      <p:grpSp>
        <p:nvGrpSpPr>
          <p:cNvPr id="17" name="Group 16"/>
          <p:cNvGrpSpPr/>
          <p:nvPr userDrawn="1"/>
        </p:nvGrpSpPr>
        <p:grpSpPr>
          <a:xfrm>
            <a:off x="5256351" y="4413535"/>
            <a:ext cx="1097280" cy="1097280"/>
            <a:chOff x="3827518" y="4413535"/>
            <a:chExt cx="1057275" cy="1057275"/>
          </a:xfrm>
        </p:grpSpPr>
        <p:sp>
          <p:nvSpPr>
            <p:cNvPr id="94" name="Oval 93"/>
            <p:cNvSpPr/>
            <p:nvPr/>
          </p:nvSpPr>
          <p:spPr>
            <a:xfrm>
              <a:off x="3827518" y="4413535"/>
              <a:ext cx="1057275" cy="105727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grpSp>
          <p:nvGrpSpPr>
            <p:cNvPr id="3" name="Group 2"/>
            <p:cNvGrpSpPr/>
            <p:nvPr userDrawn="1"/>
          </p:nvGrpSpPr>
          <p:grpSpPr>
            <a:xfrm>
              <a:off x="3928881" y="4514898"/>
              <a:ext cx="854548" cy="854548"/>
              <a:chOff x="3928881" y="4514898"/>
              <a:chExt cx="854548" cy="854548"/>
            </a:xfrm>
          </p:grpSpPr>
          <p:sp>
            <p:nvSpPr>
              <p:cNvPr id="97" name="Oval 96"/>
              <p:cNvSpPr/>
              <p:nvPr/>
            </p:nvSpPr>
            <p:spPr>
              <a:xfrm>
                <a:off x="3928881" y="4514898"/>
                <a:ext cx="854548" cy="854548"/>
              </a:xfrm>
              <a:prstGeom prst="ellipse">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grpSp>
            <p:nvGrpSpPr>
              <p:cNvPr id="100" name="Group 99"/>
              <p:cNvGrpSpPr/>
              <p:nvPr/>
            </p:nvGrpSpPr>
            <p:grpSpPr>
              <a:xfrm>
                <a:off x="4175180" y="4761197"/>
                <a:ext cx="361951" cy="361951"/>
                <a:chOff x="3390900" y="3248025"/>
                <a:chExt cx="361951" cy="361951"/>
              </a:xfrm>
              <a:solidFill>
                <a:schemeClr val="bg1"/>
              </a:solidFill>
            </p:grpSpPr>
            <p:sp>
              <p:nvSpPr>
                <p:cNvPr id="101" name="Freeform 31"/>
                <p:cNvSpPr>
                  <a:spLocks/>
                </p:cNvSpPr>
                <p:nvPr/>
              </p:nvSpPr>
              <p:spPr bwMode="auto">
                <a:xfrm>
                  <a:off x="3390900" y="3248025"/>
                  <a:ext cx="241300" cy="301625"/>
                </a:xfrm>
                <a:custGeom>
                  <a:avLst/>
                  <a:gdLst>
                    <a:gd name="T0" fmla="*/ 64 w 64"/>
                    <a:gd name="T1" fmla="*/ 54 h 80"/>
                    <a:gd name="T2" fmla="*/ 56 w 64"/>
                    <a:gd name="T3" fmla="*/ 51 h 80"/>
                    <a:gd name="T4" fmla="*/ 48 w 64"/>
                    <a:gd name="T5" fmla="*/ 48 h 80"/>
                    <a:gd name="T6" fmla="*/ 48 w 64"/>
                    <a:gd name="T7" fmla="*/ 41 h 80"/>
                    <a:gd name="T8" fmla="*/ 54 w 64"/>
                    <a:gd name="T9" fmla="*/ 29 h 80"/>
                    <a:gd name="T10" fmla="*/ 56 w 64"/>
                    <a:gd name="T11" fmla="*/ 24 h 80"/>
                    <a:gd name="T12" fmla="*/ 54 w 64"/>
                    <a:gd name="T13" fmla="*/ 18 h 80"/>
                    <a:gd name="T14" fmla="*/ 56 w 64"/>
                    <a:gd name="T15" fmla="*/ 7 h 80"/>
                    <a:gd name="T16" fmla="*/ 41 w 64"/>
                    <a:gd name="T17" fmla="*/ 0 h 80"/>
                    <a:gd name="T18" fmla="*/ 41 w 64"/>
                    <a:gd name="T19" fmla="*/ 0 h 80"/>
                    <a:gd name="T20" fmla="*/ 27 w 64"/>
                    <a:gd name="T21" fmla="*/ 6 h 80"/>
                    <a:gd name="T22" fmla="*/ 22 w 64"/>
                    <a:gd name="T23" fmla="*/ 7 h 80"/>
                    <a:gd name="T24" fmla="*/ 22 w 64"/>
                    <a:gd name="T25" fmla="*/ 19 h 80"/>
                    <a:gd name="T26" fmla="*/ 20 w 64"/>
                    <a:gd name="T27" fmla="*/ 20 h 80"/>
                    <a:gd name="T28" fmla="*/ 20 w 64"/>
                    <a:gd name="T29" fmla="*/ 24 h 80"/>
                    <a:gd name="T30" fmla="*/ 22 w 64"/>
                    <a:gd name="T31" fmla="*/ 29 h 80"/>
                    <a:gd name="T32" fmla="*/ 28 w 64"/>
                    <a:gd name="T33" fmla="*/ 41 h 80"/>
                    <a:gd name="T34" fmla="*/ 28 w 64"/>
                    <a:gd name="T35" fmla="*/ 48 h 80"/>
                    <a:gd name="T36" fmla="*/ 20 w 64"/>
                    <a:gd name="T37" fmla="*/ 51 h 80"/>
                    <a:gd name="T38" fmla="*/ 2 w 64"/>
                    <a:gd name="T39" fmla="*/ 61 h 80"/>
                    <a:gd name="T40" fmla="*/ 0 w 64"/>
                    <a:gd name="T41" fmla="*/ 78 h 80"/>
                    <a:gd name="T42" fmla="*/ 1 w 64"/>
                    <a:gd name="T43" fmla="*/ 79 h 80"/>
                    <a:gd name="T44" fmla="*/ 2 w 64"/>
                    <a:gd name="T45" fmla="*/ 80 h 80"/>
                    <a:gd name="T46" fmla="*/ 54 w 64"/>
                    <a:gd name="T47" fmla="*/ 80 h 80"/>
                    <a:gd name="T48" fmla="*/ 52 w 64"/>
                    <a:gd name="T49" fmla="*/ 72 h 80"/>
                    <a:gd name="T50" fmla="*/ 64 w 64"/>
                    <a:gd name="T51" fmla="*/ 5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80">
                      <a:moveTo>
                        <a:pt x="64" y="54"/>
                      </a:moveTo>
                      <a:cubicBezTo>
                        <a:pt x="61" y="53"/>
                        <a:pt x="59" y="52"/>
                        <a:pt x="56" y="51"/>
                      </a:cubicBezTo>
                      <a:cubicBezTo>
                        <a:pt x="53" y="50"/>
                        <a:pt x="50" y="49"/>
                        <a:pt x="48" y="48"/>
                      </a:cubicBezTo>
                      <a:cubicBezTo>
                        <a:pt x="48" y="41"/>
                        <a:pt x="48" y="41"/>
                        <a:pt x="48" y="41"/>
                      </a:cubicBezTo>
                      <a:cubicBezTo>
                        <a:pt x="50" y="40"/>
                        <a:pt x="54" y="36"/>
                        <a:pt x="54" y="29"/>
                      </a:cubicBezTo>
                      <a:cubicBezTo>
                        <a:pt x="55" y="28"/>
                        <a:pt x="56" y="26"/>
                        <a:pt x="56" y="24"/>
                      </a:cubicBezTo>
                      <a:cubicBezTo>
                        <a:pt x="56" y="21"/>
                        <a:pt x="56" y="19"/>
                        <a:pt x="54" y="18"/>
                      </a:cubicBezTo>
                      <a:cubicBezTo>
                        <a:pt x="55" y="16"/>
                        <a:pt x="57" y="12"/>
                        <a:pt x="56" y="7"/>
                      </a:cubicBezTo>
                      <a:cubicBezTo>
                        <a:pt x="55" y="2"/>
                        <a:pt x="47" y="0"/>
                        <a:pt x="41" y="0"/>
                      </a:cubicBezTo>
                      <a:cubicBezTo>
                        <a:pt x="41" y="0"/>
                        <a:pt x="41" y="0"/>
                        <a:pt x="41" y="0"/>
                      </a:cubicBezTo>
                      <a:cubicBezTo>
                        <a:pt x="36" y="0"/>
                        <a:pt x="29" y="1"/>
                        <a:pt x="27" y="6"/>
                      </a:cubicBezTo>
                      <a:cubicBezTo>
                        <a:pt x="25" y="5"/>
                        <a:pt x="23" y="6"/>
                        <a:pt x="22" y="7"/>
                      </a:cubicBezTo>
                      <a:cubicBezTo>
                        <a:pt x="19" y="10"/>
                        <a:pt x="21" y="16"/>
                        <a:pt x="22" y="19"/>
                      </a:cubicBezTo>
                      <a:cubicBezTo>
                        <a:pt x="21" y="19"/>
                        <a:pt x="21" y="19"/>
                        <a:pt x="20" y="20"/>
                      </a:cubicBezTo>
                      <a:cubicBezTo>
                        <a:pt x="20" y="21"/>
                        <a:pt x="20" y="22"/>
                        <a:pt x="20" y="24"/>
                      </a:cubicBezTo>
                      <a:cubicBezTo>
                        <a:pt x="20" y="26"/>
                        <a:pt x="21" y="28"/>
                        <a:pt x="22" y="29"/>
                      </a:cubicBezTo>
                      <a:cubicBezTo>
                        <a:pt x="22" y="36"/>
                        <a:pt x="26" y="40"/>
                        <a:pt x="28" y="41"/>
                      </a:cubicBezTo>
                      <a:cubicBezTo>
                        <a:pt x="28" y="48"/>
                        <a:pt x="28" y="48"/>
                        <a:pt x="28" y="48"/>
                      </a:cubicBezTo>
                      <a:cubicBezTo>
                        <a:pt x="26" y="49"/>
                        <a:pt x="23" y="50"/>
                        <a:pt x="20" y="51"/>
                      </a:cubicBezTo>
                      <a:cubicBezTo>
                        <a:pt x="11" y="54"/>
                        <a:pt x="4" y="56"/>
                        <a:pt x="2" y="61"/>
                      </a:cubicBezTo>
                      <a:cubicBezTo>
                        <a:pt x="0" y="67"/>
                        <a:pt x="0" y="78"/>
                        <a:pt x="0" y="78"/>
                      </a:cubicBezTo>
                      <a:cubicBezTo>
                        <a:pt x="0" y="79"/>
                        <a:pt x="0" y="79"/>
                        <a:pt x="1" y="79"/>
                      </a:cubicBezTo>
                      <a:cubicBezTo>
                        <a:pt x="1" y="80"/>
                        <a:pt x="1" y="80"/>
                        <a:pt x="2" y="80"/>
                      </a:cubicBezTo>
                      <a:cubicBezTo>
                        <a:pt x="54" y="80"/>
                        <a:pt x="54" y="80"/>
                        <a:pt x="54" y="80"/>
                      </a:cubicBezTo>
                      <a:cubicBezTo>
                        <a:pt x="53" y="78"/>
                        <a:pt x="52" y="75"/>
                        <a:pt x="52" y="72"/>
                      </a:cubicBezTo>
                      <a:cubicBezTo>
                        <a:pt x="52" y="64"/>
                        <a:pt x="57" y="57"/>
                        <a:pt x="64"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 name="Freeform 32"/>
                <p:cNvSpPr>
                  <a:spLocks noEditPoints="1"/>
                </p:cNvSpPr>
                <p:nvPr/>
              </p:nvSpPr>
              <p:spPr bwMode="auto">
                <a:xfrm>
                  <a:off x="3602038" y="3459163"/>
                  <a:ext cx="150813" cy="150813"/>
                </a:xfrm>
                <a:custGeom>
                  <a:avLst/>
                  <a:gdLst>
                    <a:gd name="T0" fmla="*/ 39 w 40"/>
                    <a:gd name="T1" fmla="*/ 37 h 40"/>
                    <a:gd name="T2" fmla="*/ 31 w 40"/>
                    <a:gd name="T3" fmla="*/ 29 h 40"/>
                    <a:gd name="T4" fmla="*/ 29 w 40"/>
                    <a:gd name="T5" fmla="*/ 26 h 40"/>
                    <a:gd name="T6" fmla="*/ 32 w 40"/>
                    <a:gd name="T7" fmla="*/ 16 h 40"/>
                    <a:gd name="T8" fmla="*/ 16 w 40"/>
                    <a:gd name="T9" fmla="*/ 0 h 40"/>
                    <a:gd name="T10" fmla="*/ 0 w 40"/>
                    <a:gd name="T11" fmla="*/ 16 h 40"/>
                    <a:gd name="T12" fmla="*/ 16 w 40"/>
                    <a:gd name="T13" fmla="*/ 32 h 40"/>
                    <a:gd name="T14" fmla="*/ 26 w 40"/>
                    <a:gd name="T15" fmla="*/ 29 h 40"/>
                    <a:gd name="T16" fmla="*/ 29 w 40"/>
                    <a:gd name="T17" fmla="*/ 31 h 40"/>
                    <a:gd name="T18" fmla="*/ 37 w 40"/>
                    <a:gd name="T19" fmla="*/ 39 h 40"/>
                    <a:gd name="T20" fmla="*/ 38 w 40"/>
                    <a:gd name="T21" fmla="*/ 40 h 40"/>
                    <a:gd name="T22" fmla="*/ 39 w 40"/>
                    <a:gd name="T23" fmla="*/ 39 h 40"/>
                    <a:gd name="T24" fmla="*/ 39 w 40"/>
                    <a:gd name="T25" fmla="*/ 37 h 40"/>
                    <a:gd name="T26" fmla="*/ 16 w 40"/>
                    <a:gd name="T27" fmla="*/ 28 h 40"/>
                    <a:gd name="T28" fmla="*/ 4 w 40"/>
                    <a:gd name="T29" fmla="*/ 16 h 40"/>
                    <a:gd name="T30" fmla="*/ 16 w 40"/>
                    <a:gd name="T31" fmla="*/ 4 h 40"/>
                    <a:gd name="T32" fmla="*/ 28 w 40"/>
                    <a:gd name="T33" fmla="*/ 16 h 40"/>
                    <a:gd name="T34" fmla="*/ 16 w 40"/>
                    <a:gd name="T35"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40">
                      <a:moveTo>
                        <a:pt x="39" y="37"/>
                      </a:moveTo>
                      <a:cubicBezTo>
                        <a:pt x="31" y="29"/>
                        <a:pt x="31" y="29"/>
                        <a:pt x="31" y="29"/>
                      </a:cubicBezTo>
                      <a:cubicBezTo>
                        <a:pt x="29" y="26"/>
                        <a:pt x="29" y="26"/>
                        <a:pt x="29" y="26"/>
                      </a:cubicBezTo>
                      <a:cubicBezTo>
                        <a:pt x="31" y="23"/>
                        <a:pt x="32" y="20"/>
                        <a:pt x="32" y="16"/>
                      </a:cubicBezTo>
                      <a:cubicBezTo>
                        <a:pt x="32" y="7"/>
                        <a:pt x="25" y="0"/>
                        <a:pt x="16" y="0"/>
                      </a:cubicBezTo>
                      <a:cubicBezTo>
                        <a:pt x="7" y="0"/>
                        <a:pt x="0" y="7"/>
                        <a:pt x="0" y="16"/>
                      </a:cubicBezTo>
                      <a:cubicBezTo>
                        <a:pt x="0" y="25"/>
                        <a:pt x="7" y="32"/>
                        <a:pt x="16" y="32"/>
                      </a:cubicBezTo>
                      <a:cubicBezTo>
                        <a:pt x="20" y="32"/>
                        <a:pt x="23" y="31"/>
                        <a:pt x="26" y="29"/>
                      </a:cubicBezTo>
                      <a:cubicBezTo>
                        <a:pt x="29" y="31"/>
                        <a:pt x="29" y="31"/>
                        <a:pt x="29" y="31"/>
                      </a:cubicBezTo>
                      <a:cubicBezTo>
                        <a:pt x="37" y="39"/>
                        <a:pt x="37" y="39"/>
                        <a:pt x="37" y="39"/>
                      </a:cubicBezTo>
                      <a:cubicBezTo>
                        <a:pt x="37" y="40"/>
                        <a:pt x="37" y="40"/>
                        <a:pt x="38" y="40"/>
                      </a:cubicBezTo>
                      <a:cubicBezTo>
                        <a:pt x="39" y="40"/>
                        <a:pt x="39" y="40"/>
                        <a:pt x="39" y="39"/>
                      </a:cubicBezTo>
                      <a:cubicBezTo>
                        <a:pt x="40" y="39"/>
                        <a:pt x="40" y="37"/>
                        <a:pt x="39" y="37"/>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sp>
        <p:nvSpPr>
          <p:cNvPr id="53" name="TextBox 52"/>
          <p:cNvSpPr txBox="1"/>
          <p:nvPr userDrawn="1"/>
        </p:nvSpPr>
        <p:spPr>
          <a:xfrm>
            <a:off x="6673608" y="1397592"/>
            <a:ext cx="4412837" cy="307777"/>
          </a:xfrm>
          <a:prstGeom prst="rect">
            <a:avLst/>
          </a:prstGeom>
          <a:noFill/>
        </p:spPr>
        <p:txBody>
          <a:bodyPr wrap="square" lIns="0" tIns="0" rIns="0" bIns="0" rtlCol="0" anchor="ctr">
            <a:spAutoFit/>
          </a:bodyPr>
          <a:lstStyle/>
          <a:p>
            <a:r>
              <a:rPr lang="en-US" sz="2000" dirty="0">
                <a:solidFill>
                  <a:srgbClr val="002B5C"/>
                </a:solidFill>
              </a:rPr>
              <a:t>No cost to you</a:t>
            </a:r>
            <a:endParaRPr lang="id-ID" sz="2000" dirty="0">
              <a:solidFill>
                <a:srgbClr val="002B5C"/>
              </a:solidFill>
            </a:endParaRPr>
          </a:p>
        </p:txBody>
      </p:sp>
      <p:grpSp>
        <p:nvGrpSpPr>
          <p:cNvPr id="15" name="Group 14"/>
          <p:cNvGrpSpPr/>
          <p:nvPr userDrawn="1"/>
        </p:nvGrpSpPr>
        <p:grpSpPr>
          <a:xfrm>
            <a:off x="5284843" y="1022842"/>
            <a:ext cx="1097280" cy="1097280"/>
            <a:chOff x="3848887" y="1022842"/>
            <a:chExt cx="1057275" cy="1057275"/>
          </a:xfrm>
        </p:grpSpPr>
        <p:sp>
          <p:nvSpPr>
            <p:cNvPr id="93" name="Oval 92"/>
            <p:cNvSpPr/>
            <p:nvPr/>
          </p:nvSpPr>
          <p:spPr>
            <a:xfrm>
              <a:off x="3848887" y="1022842"/>
              <a:ext cx="1057275" cy="105727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grpSp>
          <p:nvGrpSpPr>
            <p:cNvPr id="8" name="Group 7"/>
            <p:cNvGrpSpPr/>
            <p:nvPr userDrawn="1"/>
          </p:nvGrpSpPr>
          <p:grpSpPr>
            <a:xfrm>
              <a:off x="3950250" y="1124205"/>
              <a:ext cx="854548" cy="854548"/>
              <a:chOff x="3948524" y="1112459"/>
              <a:chExt cx="854548" cy="854548"/>
            </a:xfrm>
          </p:grpSpPr>
          <p:sp>
            <p:nvSpPr>
              <p:cNvPr id="98" name="Oval 97"/>
              <p:cNvSpPr/>
              <p:nvPr/>
            </p:nvSpPr>
            <p:spPr>
              <a:xfrm>
                <a:off x="3948524" y="1112459"/>
                <a:ext cx="854548" cy="854548"/>
              </a:xfrm>
              <a:prstGeom prst="ellipse">
                <a:avLst/>
              </a:prstGeom>
              <a:solidFill>
                <a:srgbClr val="5A9C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pic>
            <p:nvPicPr>
              <p:cNvPr id="92" name="Picture 9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8535" y="1353918"/>
                <a:ext cx="514527" cy="371630"/>
              </a:xfrm>
              <a:prstGeom prst="rect">
                <a:avLst/>
              </a:prstGeom>
            </p:spPr>
          </p:pic>
        </p:grpSp>
      </p:grpSp>
      <p:grpSp>
        <p:nvGrpSpPr>
          <p:cNvPr id="105" name="Group 4"/>
          <p:cNvGrpSpPr>
            <a:grpSpLocks/>
          </p:cNvGrpSpPr>
          <p:nvPr userDrawn="1"/>
        </p:nvGrpSpPr>
        <p:grpSpPr bwMode="auto">
          <a:xfrm>
            <a:off x="781825" y="1908987"/>
            <a:ext cx="863169" cy="914400"/>
            <a:chOff x="-742" y="1156"/>
            <a:chExt cx="404" cy="498"/>
          </a:xfrm>
        </p:grpSpPr>
        <p:sp>
          <p:nvSpPr>
            <p:cNvPr id="106" name="Oval 5"/>
            <p:cNvSpPr>
              <a:spLocks noChangeArrowheads="1"/>
            </p:cNvSpPr>
            <p:nvPr/>
          </p:nvSpPr>
          <p:spPr bwMode="auto">
            <a:xfrm>
              <a:off x="-583" y="1156"/>
              <a:ext cx="87" cy="87"/>
            </a:xfrm>
            <a:prstGeom prst="ellipse">
              <a:avLst/>
            </a:prstGeom>
            <a:solidFill>
              <a:srgbClr val="B0D5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7" name="Oval 6"/>
            <p:cNvSpPr>
              <a:spLocks noChangeArrowheads="1"/>
            </p:cNvSpPr>
            <p:nvPr/>
          </p:nvSpPr>
          <p:spPr bwMode="auto">
            <a:xfrm>
              <a:off x="-493" y="1156"/>
              <a:ext cx="87" cy="87"/>
            </a:xfrm>
            <a:prstGeom prst="ellipse">
              <a:avLst/>
            </a:prstGeom>
            <a:solidFill>
              <a:srgbClr val="002B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8" name="Oval 7"/>
            <p:cNvSpPr>
              <a:spLocks noChangeArrowheads="1"/>
            </p:cNvSpPr>
            <p:nvPr/>
          </p:nvSpPr>
          <p:spPr bwMode="auto">
            <a:xfrm>
              <a:off x="-674" y="1156"/>
              <a:ext cx="87" cy="87"/>
            </a:xfrm>
            <a:prstGeom prst="ellipse">
              <a:avLst/>
            </a:prstGeom>
            <a:solidFill>
              <a:srgbClr val="002B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9" name="Freeform 8"/>
            <p:cNvSpPr>
              <a:spLocks/>
            </p:cNvSpPr>
            <p:nvPr/>
          </p:nvSpPr>
          <p:spPr bwMode="auto">
            <a:xfrm>
              <a:off x="-650" y="1253"/>
              <a:ext cx="222" cy="401"/>
            </a:xfrm>
            <a:custGeom>
              <a:avLst/>
              <a:gdLst>
                <a:gd name="T0" fmla="*/ 291 w 1132"/>
                <a:gd name="T1" fmla="*/ 0 h 2035"/>
                <a:gd name="T2" fmla="*/ 826 w 1132"/>
                <a:gd name="T3" fmla="*/ 0 h 2035"/>
                <a:gd name="T4" fmla="*/ 1121 w 1132"/>
                <a:gd name="T5" fmla="*/ 250 h 2035"/>
                <a:gd name="T6" fmla="*/ 1121 w 1132"/>
                <a:gd name="T7" fmla="*/ 715 h 2035"/>
                <a:gd name="T8" fmla="*/ 1028 w 1132"/>
                <a:gd name="T9" fmla="*/ 835 h 2035"/>
                <a:gd name="T10" fmla="*/ 934 w 1132"/>
                <a:gd name="T11" fmla="*/ 719 h 2035"/>
                <a:gd name="T12" fmla="*/ 924 w 1132"/>
                <a:gd name="T13" fmla="*/ 323 h 2035"/>
                <a:gd name="T14" fmla="*/ 867 w 1132"/>
                <a:gd name="T15" fmla="*/ 250 h 2035"/>
                <a:gd name="T16" fmla="*/ 861 w 1132"/>
                <a:gd name="T17" fmla="*/ 1896 h 2035"/>
                <a:gd name="T18" fmla="*/ 738 w 1132"/>
                <a:gd name="T19" fmla="*/ 2026 h 2035"/>
                <a:gd name="T20" fmla="*/ 619 w 1132"/>
                <a:gd name="T21" fmla="*/ 1890 h 2035"/>
                <a:gd name="T22" fmla="*/ 619 w 1132"/>
                <a:gd name="T23" fmla="*/ 1079 h 2035"/>
                <a:gd name="T24" fmla="*/ 569 w 1132"/>
                <a:gd name="T25" fmla="*/ 1039 h 2035"/>
                <a:gd name="T26" fmla="*/ 522 w 1132"/>
                <a:gd name="T27" fmla="*/ 1083 h 2035"/>
                <a:gd name="T28" fmla="*/ 523 w 1132"/>
                <a:gd name="T29" fmla="*/ 1887 h 2035"/>
                <a:gd name="T30" fmla="*/ 406 w 1132"/>
                <a:gd name="T31" fmla="*/ 2026 h 2035"/>
                <a:gd name="T32" fmla="*/ 276 w 1132"/>
                <a:gd name="T33" fmla="*/ 1896 h 2035"/>
                <a:gd name="T34" fmla="*/ 276 w 1132"/>
                <a:gd name="T35" fmla="*/ 253 h 2035"/>
                <a:gd name="T36" fmla="*/ 211 w 1132"/>
                <a:gd name="T37" fmla="*/ 312 h 2035"/>
                <a:gd name="T38" fmla="*/ 211 w 1132"/>
                <a:gd name="T39" fmla="*/ 738 h 2035"/>
                <a:gd name="T40" fmla="*/ 109 w 1132"/>
                <a:gd name="T41" fmla="*/ 835 h 2035"/>
                <a:gd name="T42" fmla="*/ 9 w 1132"/>
                <a:gd name="T43" fmla="*/ 727 h 2035"/>
                <a:gd name="T44" fmla="*/ 9 w 1132"/>
                <a:gd name="T45" fmla="*/ 246 h 2035"/>
                <a:gd name="T46" fmla="*/ 291 w 1132"/>
                <a:gd name="T47"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32" h="2035">
                  <a:moveTo>
                    <a:pt x="291" y="0"/>
                  </a:moveTo>
                  <a:cubicBezTo>
                    <a:pt x="826" y="0"/>
                    <a:pt x="826" y="0"/>
                    <a:pt x="826" y="0"/>
                  </a:cubicBezTo>
                  <a:cubicBezTo>
                    <a:pt x="826" y="0"/>
                    <a:pt x="1121" y="3"/>
                    <a:pt x="1121" y="250"/>
                  </a:cubicBezTo>
                  <a:cubicBezTo>
                    <a:pt x="1121" y="497"/>
                    <a:pt x="1121" y="715"/>
                    <a:pt x="1121" y="715"/>
                  </a:cubicBezTo>
                  <a:cubicBezTo>
                    <a:pt x="1121" y="715"/>
                    <a:pt x="1132" y="834"/>
                    <a:pt x="1028" y="835"/>
                  </a:cubicBezTo>
                  <a:cubicBezTo>
                    <a:pt x="929" y="837"/>
                    <a:pt x="935" y="719"/>
                    <a:pt x="934" y="719"/>
                  </a:cubicBezTo>
                  <a:cubicBezTo>
                    <a:pt x="924" y="323"/>
                    <a:pt x="924" y="323"/>
                    <a:pt x="924" y="323"/>
                  </a:cubicBezTo>
                  <a:cubicBezTo>
                    <a:pt x="924" y="323"/>
                    <a:pt x="934" y="266"/>
                    <a:pt x="867" y="250"/>
                  </a:cubicBezTo>
                  <a:cubicBezTo>
                    <a:pt x="861" y="1896"/>
                    <a:pt x="861" y="1896"/>
                    <a:pt x="861" y="1896"/>
                  </a:cubicBezTo>
                  <a:cubicBezTo>
                    <a:pt x="861" y="1896"/>
                    <a:pt x="861" y="2016"/>
                    <a:pt x="738" y="2026"/>
                  </a:cubicBezTo>
                  <a:cubicBezTo>
                    <a:pt x="614" y="2035"/>
                    <a:pt x="619" y="1890"/>
                    <a:pt x="619" y="1890"/>
                  </a:cubicBezTo>
                  <a:cubicBezTo>
                    <a:pt x="619" y="1079"/>
                    <a:pt x="619" y="1079"/>
                    <a:pt x="619" y="1079"/>
                  </a:cubicBezTo>
                  <a:cubicBezTo>
                    <a:pt x="619" y="1079"/>
                    <a:pt x="621" y="1041"/>
                    <a:pt x="569" y="1039"/>
                  </a:cubicBezTo>
                  <a:cubicBezTo>
                    <a:pt x="518" y="1037"/>
                    <a:pt x="522" y="1083"/>
                    <a:pt x="522" y="1083"/>
                  </a:cubicBezTo>
                  <a:cubicBezTo>
                    <a:pt x="523" y="1887"/>
                    <a:pt x="523" y="1887"/>
                    <a:pt x="523" y="1887"/>
                  </a:cubicBezTo>
                  <a:cubicBezTo>
                    <a:pt x="523" y="1887"/>
                    <a:pt x="533" y="2033"/>
                    <a:pt x="406" y="2026"/>
                  </a:cubicBezTo>
                  <a:cubicBezTo>
                    <a:pt x="280" y="2019"/>
                    <a:pt x="276" y="1896"/>
                    <a:pt x="276" y="1896"/>
                  </a:cubicBezTo>
                  <a:cubicBezTo>
                    <a:pt x="276" y="253"/>
                    <a:pt x="276" y="253"/>
                    <a:pt x="276" y="253"/>
                  </a:cubicBezTo>
                  <a:cubicBezTo>
                    <a:pt x="276" y="253"/>
                    <a:pt x="218" y="268"/>
                    <a:pt x="211" y="312"/>
                  </a:cubicBezTo>
                  <a:cubicBezTo>
                    <a:pt x="205" y="356"/>
                    <a:pt x="211" y="738"/>
                    <a:pt x="211" y="738"/>
                  </a:cubicBezTo>
                  <a:cubicBezTo>
                    <a:pt x="211" y="738"/>
                    <a:pt x="215" y="834"/>
                    <a:pt x="109" y="835"/>
                  </a:cubicBezTo>
                  <a:cubicBezTo>
                    <a:pt x="2" y="836"/>
                    <a:pt x="9" y="727"/>
                    <a:pt x="9" y="727"/>
                  </a:cubicBezTo>
                  <a:cubicBezTo>
                    <a:pt x="9" y="246"/>
                    <a:pt x="9" y="246"/>
                    <a:pt x="9" y="246"/>
                  </a:cubicBezTo>
                  <a:cubicBezTo>
                    <a:pt x="9" y="246"/>
                    <a:pt x="0" y="5"/>
                    <a:pt x="291" y="0"/>
                  </a:cubicBezTo>
                  <a:close/>
                </a:path>
              </a:pathLst>
            </a:custGeom>
            <a:solidFill>
              <a:srgbClr val="B0D5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0" name="Freeform 9"/>
            <p:cNvSpPr>
              <a:spLocks/>
            </p:cNvSpPr>
            <p:nvPr/>
          </p:nvSpPr>
          <p:spPr bwMode="auto">
            <a:xfrm>
              <a:off x="-742" y="1253"/>
              <a:ext cx="158" cy="401"/>
            </a:xfrm>
            <a:custGeom>
              <a:avLst/>
              <a:gdLst>
                <a:gd name="T0" fmla="*/ 741 w 802"/>
                <a:gd name="T1" fmla="*/ 1896 h 2035"/>
                <a:gd name="T2" fmla="*/ 741 w 802"/>
                <a:gd name="T3" fmla="*/ 253 h 2035"/>
                <a:gd name="T4" fmla="*/ 676 w 802"/>
                <a:gd name="T5" fmla="*/ 312 h 2035"/>
                <a:gd name="T6" fmla="*/ 676 w 802"/>
                <a:gd name="T7" fmla="*/ 738 h 2035"/>
                <a:gd name="T8" fmla="*/ 573 w 802"/>
                <a:gd name="T9" fmla="*/ 835 h 2035"/>
                <a:gd name="T10" fmla="*/ 474 w 802"/>
                <a:gd name="T11" fmla="*/ 727 h 2035"/>
                <a:gd name="T12" fmla="*/ 474 w 802"/>
                <a:gd name="T13" fmla="*/ 246 h 2035"/>
                <a:gd name="T14" fmla="*/ 756 w 802"/>
                <a:gd name="T15" fmla="*/ 0 h 2035"/>
                <a:gd name="T16" fmla="*/ 291 w 802"/>
                <a:gd name="T17" fmla="*/ 0 h 2035"/>
                <a:gd name="T18" fmla="*/ 8 w 802"/>
                <a:gd name="T19" fmla="*/ 246 h 2035"/>
                <a:gd name="T20" fmla="*/ 8 w 802"/>
                <a:gd name="T21" fmla="*/ 727 h 2035"/>
                <a:gd name="T22" fmla="*/ 108 w 802"/>
                <a:gd name="T23" fmla="*/ 835 h 2035"/>
                <a:gd name="T24" fmla="*/ 211 w 802"/>
                <a:gd name="T25" fmla="*/ 738 h 2035"/>
                <a:gd name="T26" fmla="*/ 211 w 802"/>
                <a:gd name="T27" fmla="*/ 312 h 2035"/>
                <a:gd name="T28" fmla="*/ 276 w 802"/>
                <a:gd name="T29" fmla="*/ 253 h 2035"/>
                <a:gd name="T30" fmla="*/ 276 w 802"/>
                <a:gd name="T31" fmla="*/ 1896 h 2035"/>
                <a:gd name="T32" fmla="*/ 406 w 802"/>
                <a:gd name="T33" fmla="*/ 2026 h 2035"/>
                <a:gd name="T34" fmla="*/ 523 w 802"/>
                <a:gd name="T35" fmla="*/ 1887 h 2035"/>
                <a:gd name="T36" fmla="*/ 522 w 802"/>
                <a:gd name="T37" fmla="*/ 1083 h 2035"/>
                <a:gd name="T38" fmla="*/ 569 w 802"/>
                <a:gd name="T39" fmla="*/ 1039 h 2035"/>
                <a:gd name="T40" fmla="*/ 619 w 802"/>
                <a:gd name="T41" fmla="*/ 1079 h 2035"/>
                <a:gd name="T42" fmla="*/ 619 w 802"/>
                <a:gd name="T43" fmla="*/ 1890 h 2035"/>
                <a:gd name="T44" fmla="*/ 737 w 802"/>
                <a:gd name="T45" fmla="*/ 2026 h 2035"/>
                <a:gd name="T46" fmla="*/ 802 w 802"/>
                <a:gd name="T47" fmla="*/ 2006 h 2035"/>
                <a:gd name="T48" fmla="*/ 741 w 802"/>
                <a:gd name="T49" fmla="*/ 1896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2" h="2035">
                  <a:moveTo>
                    <a:pt x="741" y="1896"/>
                  </a:moveTo>
                  <a:cubicBezTo>
                    <a:pt x="741" y="253"/>
                    <a:pt x="741" y="253"/>
                    <a:pt x="741" y="253"/>
                  </a:cubicBezTo>
                  <a:cubicBezTo>
                    <a:pt x="741" y="253"/>
                    <a:pt x="683" y="268"/>
                    <a:pt x="676" y="312"/>
                  </a:cubicBezTo>
                  <a:cubicBezTo>
                    <a:pt x="670" y="356"/>
                    <a:pt x="676" y="738"/>
                    <a:pt x="676" y="738"/>
                  </a:cubicBezTo>
                  <a:cubicBezTo>
                    <a:pt x="676" y="738"/>
                    <a:pt x="680" y="834"/>
                    <a:pt x="573" y="835"/>
                  </a:cubicBezTo>
                  <a:cubicBezTo>
                    <a:pt x="467" y="836"/>
                    <a:pt x="474" y="727"/>
                    <a:pt x="474" y="727"/>
                  </a:cubicBezTo>
                  <a:cubicBezTo>
                    <a:pt x="474" y="246"/>
                    <a:pt x="474" y="246"/>
                    <a:pt x="474" y="246"/>
                  </a:cubicBezTo>
                  <a:cubicBezTo>
                    <a:pt x="474" y="246"/>
                    <a:pt x="465" y="5"/>
                    <a:pt x="756" y="0"/>
                  </a:cubicBezTo>
                  <a:cubicBezTo>
                    <a:pt x="291" y="0"/>
                    <a:pt x="291" y="0"/>
                    <a:pt x="291" y="0"/>
                  </a:cubicBezTo>
                  <a:cubicBezTo>
                    <a:pt x="0" y="5"/>
                    <a:pt x="8" y="246"/>
                    <a:pt x="8" y="246"/>
                  </a:cubicBezTo>
                  <a:cubicBezTo>
                    <a:pt x="8" y="727"/>
                    <a:pt x="8" y="727"/>
                    <a:pt x="8" y="727"/>
                  </a:cubicBezTo>
                  <a:cubicBezTo>
                    <a:pt x="8" y="727"/>
                    <a:pt x="1" y="836"/>
                    <a:pt x="108" y="835"/>
                  </a:cubicBezTo>
                  <a:cubicBezTo>
                    <a:pt x="215" y="834"/>
                    <a:pt x="211" y="738"/>
                    <a:pt x="211" y="738"/>
                  </a:cubicBezTo>
                  <a:cubicBezTo>
                    <a:pt x="211" y="738"/>
                    <a:pt x="205" y="356"/>
                    <a:pt x="211" y="312"/>
                  </a:cubicBezTo>
                  <a:cubicBezTo>
                    <a:pt x="217" y="268"/>
                    <a:pt x="276" y="253"/>
                    <a:pt x="276" y="253"/>
                  </a:cubicBezTo>
                  <a:cubicBezTo>
                    <a:pt x="276" y="1896"/>
                    <a:pt x="276" y="1896"/>
                    <a:pt x="276" y="1896"/>
                  </a:cubicBezTo>
                  <a:cubicBezTo>
                    <a:pt x="276" y="1896"/>
                    <a:pt x="279" y="2019"/>
                    <a:pt x="406" y="2026"/>
                  </a:cubicBezTo>
                  <a:cubicBezTo>
                    <a:pt x="532" y="2033"/>
                    <a:pt x="523" y="1887"/>
                    <a:pt x="523" y="1887"/>
                  </a:cubicBezTo>
                  <a:cubicBezTo>
                    <a:pt x="522" y="1083"/>
                    <a:pt x="522" y="1083"/>
                    <a:pt x="522" y="1083"/>
                  </a:cubicBezTo>
                  <a:cubicBezTo>
                    <a:pt x="522" y="1083"/>
                    <a:pt x="517" y="1037"/>
                    <a:pt x="569" y="1039"/>
                  </a:cubicBezTo>
                  <a:cubicBezTo>
                    <a:pt x="620" y="1041"/>
                    <a:pt x="619" y="1079"/>
                    <a:pt x="619" y="1079"/>
                  </a:cubicBezTo>
                  <a:cubicBezTo>
                    <a:pt x="619" y="1890"/>
                    <a:pt x="619" y="1890"/>
                    <a:pt x="619" y="1890"/>
                  </a:cubicBezTo>
                  <a:cubicBezTo>
                    <a:pt x="619" y="1890"/>
                    <a:pt x="614" y="2035"/>
                    <a:pt x="737" y="2026"/>
                  </a:cubicBezTo>
                  <a:cubicBezTo>
                    <a:pt x="764" y="2024"/>
                    <a:pt x="785" y="2016"/>
                    <a:pt x="802" y="2006"/>
                  </a:cubicBezTo>
                  <a:cubicBezTo>
                    <a:pt x="743" y="1969"/>
                    <a:pt x="741" y="1896"/>
                    <a:pt x="741" y="1896"/>
                  </a:cubicBezTo>
                  <a:close/>
                </a:path>
              </a:pathLst>
            </a:custGeom>
            <a:solidFill>
              <a:srgbClr val="002B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1" name="Freeform 10"/>
            <p:cNvSpPr>
              <a:spLocks/>
            </p:cNvSpPr>
            <p:nvPr/>
          </p:nvSpPr>
          <p:spPr bwMode="auto">
            <a:xfrm>
              <a:off x="-493" y="1253"/>
              <a:ext cx="155" cy="401"/>
            </a:xfrm>
            <a:custGeom>
              <a:avLst/>
              <a:gdLst>
                <a:gd name="T0" fmla="*/ 781 w 792"/>
                <a:gd name="T1" fmla="*/ 715 h 2035"/>
                <a:gd name="T2" fmla="*/ 781 w 792"/>
                <a:gd name="T3" fmla="*/ 250 h 2035"/>
                <a:gd name="T4" fmla="*/ 486 w 792"/>
                <a:gd name="T5" fmla="*/ 0 h 2035"/>
                <a:gd name="T6" fmla="*/ 27 w 792"/>
                <a:gd name="T7" fmla="*/ 0 h 2035"/>
                <a:gd name="T8" fmla="*/ 322 w 792"/>
                <a:gd name="T9" fmla="*/ 250 h 2035"/>
                <a:gd name="T10" fmla="*/ 322 w 792"/>
                <a:gd name="T11" fmla="*/ 715 h 2035"/>
                <a:gd name="T12" fmla="*/ 229 w 792"/>
                <a:gd name="T13" fmla="*/ 835 h 2035"/>
                <a:gd name="T14" fmla="*/ 135 w 792"/>
                <a:gd name="T15" fmla="*/ 719 h 2035"/>
                <a:gd name="T16" fmla="*/ 126 w 792"/>
                <a:gd name="T17" fmla="*/ 323 h 2035"/>
                <a:gd name="T18" fmla="*/ 69 w 792"/>
                <a:gd name="T19" fmla="*/ 250 h 2035"/>
                <a:gd name="T20" fmla="*/ 62 w 792"/>
                <a:gd name="T21" fmla="*/ 1896 h 2035"/>
                <a:gd name="T22" fmla="*/ 0 w 792"/>
                <a:gd name="T23" fmla="*/ 2008 h 2035"/>
                <a:gd name="T24" fmla="*/ 66 w 792"/>
                <a:gd name="T25" fmla="*/ 2026 h 2035"/>
                <a:gd name="T26" fmla="*/ 183 w 792"/>
                <a:gd name="T27" fmla="*/ 1887 h 2035"/>
                <a:gd name="T28" fmla="*/ 183 w 792"/>
                <a:gd name="T29" fmla="*/ 1083 h 2035"/>
                <a:gd name="T30" fmla="*/ 229 w 792"/>
                <a:gd name="T31" fmla="*/ 1039 h 2035"/>
                <a:gd name="T32" fmla="*/ 279 w 792"/>
                <a:gd name="T33" fmla="*/ 1079 h 2035"/>
                <a:gd name="T34" fmla="*/ 279 w 792"/>
                <a:gd name="T35" fmla="*/ 1890 h 2035"/>
                <a:gd name="T36" fmla="*/ 398 w 792"/>
                <a:gd name="T37" fmla="*/ 2026 h 2035"/>
                <a:gd name="T38" fmla="*/ 521 w 792"/>
                <a:gd name="T39" fmla="*/ 1896 h 2035"/>
                <a:gd name="T40" fmla="*/ 527 w 792"/>
                <a:gd name="T41" fmla="*/ 250 h 2035"/>
                <a:gd name="T42" fmla="*/ 584 w 792"/>
                <a:gd name="T43" fmla="*/ 323 h 2035"/>
                <a:gd name="T44" fmla="*/ 594 w 792"/>
                <a:gd name="T45" fmla="*/ 719 h 2035"/>
                <a:gd name="T46" fmla="*/ 688 w 792"/>
                <a:gd name="T47" fmla="*/ 835 h 2035"/>
                <a:gd name="T48" fmla="*/ 781 w 792"/>
                <a:gd name="T49" fmla="*/ 71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2" h="2035">
                  <a:moveTo>
                    <a:pt x="781" y="715"/>
                  </a:moveTo>
                  <a:cubicBezTo>
                    <a:pt x="781" y="715"/>
                    <a:pt x="781" y="497"/>
                    <a:pt x="781" y="250"/>
                  </a:cubicBezTo>
                  <a:cubicBezTo>
                    <a:pt x="781" y="3"/>
                    <a:pt x="486" y="0"/>
                    <a:pt x="486" y="0"/>
                  </a:cubicBezTo>
                  <a:cubicBezTo>
                    <a:pt x="27" y="0"/>
                    <a:pt x="27" y="0"/>
                    <a:pt x="27" y="0"/>
                  </a:cubicBezTo>
                  <a:cubicBezTo>
                    <a:pt x="27" y="0"/>
                    <a:pt x="322" y="3"/>
                    <a:pt x="322" y="250"/>
                  </a:cubicBezTo>
                  <a:cubicBezTo>
                    <a:pt x="322" y="497"/>
                    <a:pt x="322" y="715"/>
                    <a:pt x="322" y="715"/>
                  </a:cubicBezTo>
                  <a:cubicBezTo>
                    <a:pt x="322" y="715"/>
                    <a:pt x="333" y="834"/>
                    <a:pt x="229" y="835"/>
                  </a:cubicBezTo>
                  <a:cubicBezTo>
                    <a:pt x="130" y="837"/>
                    <a:pt x="136" y="719"/>
                    <a:pt x="135" y="719"/>
                  </a:cubicBezTo>
                  <a:cubicBezTo>
                    <a:pt x="126" y="323"/>
                    <a:pt x="126" y="323"/>
                    <a:pt x="126" y="323"/>
                  </a:cubicBezTo>
                  <a:cubicBezTo>
                    <a:pt x="126" y="323"/>
                    <a:pt x="135" y="266"/>
                    <a:pt x="69" y="250"/>
                  </a:cubicBezTo>
                  <a:cubicBezTo>
                    <a:pt x="62" y="1896"/>
                    <a:pt x="62" y="1896"/>
                    <a:pt x="62" y="1896"/>
                  </a:cubicBezTo>
                  <a:cubicBezTo>
                    <a:pt x="62" y="1896"/>
                    <a:pt x="62" y="1972"/>
                    <a:pt x="0" y="2008"/>
                  </a:cubicBezTo>
                  <a:cubicBezTo>
                    <a:pt x="17" y="2018"/>
                    <a:pt x="39" y="2025"/>
                    <a:pt x="66" y="2026"/>
                  </a:cubicBezTo>
                  <a:cubicBezTo>
                    <a:pt x="193" y="2033"/>
                    <a:pt x="183" y="1887"/>
                    <a:pt x="183" y="1887"/>
                  </a:cubicBezTo>
                  <a:cubicBezTo>
                    <a:pt x="183" y="1083"/>
                    <a:pt x="183" y="1083"/>
                    <a:pt x="183" y="1083"/>
                  </a:cubicBezTo>
                  <a:cubicBezTo>
                    <a:pt x="183" y="1083"/>
                    <a:pt x="178" y="1037"/>
                    <a:pt x="229" y="1039"/>
                  </a:cubicBezTo>
                  <a:cubicBezTo>
                    <a:pt x="281" y="1041"/>
                    <a:pt x="279" y="1079"/>
                    <a:pt x="279" y="1079"/>
                  </a:cubicBezTo>
                  <a:cubicBezTo>
                    <a:pt x="279" y="1890"/>
                    <a:pt x="279" y="1890"/>
                    <a:pt x="279" y="1890"/>
                  </a:cubicBezTo>
                  <a:cubicBezTo>
                    <a:pt x="279" y="1890"/>
                    <a:pt x="274" y="2035"/>
                    <a:pt x="398" y="2026"/>
                  </a:cubicBezTo>
                  <a:cubicBezTo>
                    <a:pt x="521" y="2016"/>
                    <a:pt x="521" y="1896"/>
                    <a:pt x="521" y="1896"/>
                  </a:cubicBezTo>
                  <a:cubicBezTo>
                    <a:pt x="527" y="250"/>
                    <a:pt x="527" y="250"/>
                    <a:pt x="527" y="250"/>
                  </a:cubicBezTo>
                  <a:cubicBezTo>
                    <a:pt x="594" y="266"/>
                    <a:pt x="584" y="323"/>
                    <a:pt x="584" y="323"/>
                  </a:cubicBezTo>
                  <a:cubicBezTo>
                    <a:pt x="594" y="719"/>
                    <a:pt x="594" y="719"/>
                    <a:pt x="594" y="719"/>
                  </a:cubicBezTo>
                  <a:cubicBezTo>
                    <a:pt x="595" y="719"/>
                    <a:pt x="589" y="837"/>
                    <a:pt x="688" y="835"/>
                  </a:cubicBezTo>
                  <a:cubicBezTo>
                    <a:pt x="792" y="834"/>
                    <a:pt x="781" y="715"/>
                    <a:pt x="781" y="715"/>
                  </a:cubicBezTo>
                  <a:close/>
                </a:path>
              </a:pathLst>
            </a:custGeom>
            <a:solidFill>
              <a:srgbClr val="002B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4062005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 Circle Points">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11414035" y="6446582"/>
            <a:ext cx="506508" cy="411419"/>
          </a:xfrm>
          <a:prstGeom prst="rect">
            <a:avLst/>
          </a:prstGeom>
          <a:solidFill>
            <a:srgbClr val="002060"/>
          </a:solidFill>
        </p:spPr>
        <p:txBody>
          <a:bodyPr anchor="ctr"/>
          <a:lstStyle>
            <a:lvl1pPr algn="ctr">
              <a:defRPr sz="1000">
                <a:solidFill>
                  <a:schemeClr val="bg1"/>
                </a:solidFill>
              </a:defRPr>
            </a:lvl1pPr>
          </a:lstStyle>
          <a:p>
            <a:fld id="{A7D19722-9044-4D53-8564-26394DF64EA7}" type="slidenum">
              <a:rPr lang="en-US" smtClean="0"/>
              <a:pPr/>
              <a:t>‹#›</a:t>
            </a:fld>
            <a:endParaRPr lang="en-US" dirty="0"/>
          </a:p>
        </p:txBody>
      </p:sp>
      <p:sp>
        <p:nvSpPr>
          <p:cNvPr id="47" name="Rectangle 46"/>
          <p:cNvSpPr/>
          <p:nvPr userDrawn="1"/>
        </p:nvSpPr>
        <p:spPr>
          <a:xfrm rot="16200000">
            <a:off x="-319924" y="354821"/>
            <a:ext cx="6493650" cy="5784012"/>
          </a:xfrm>
          <a:prstGeom prst="rect">
            <a:avLst/>
          </a:prstGeom>
          <a:gradFill>
            <a:gsLst>
              <a:gs pos="0">
                <a:schemeClr val="bg1">
                  <a:lumMod val="95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51" name="Straight Connector 50"/>
          <p:cNvCxnSpPr>
            <a:cxnSpLocks/>
          </p:cNvCxnSpPr>
          <p:nvPr/>
        </p:nvCxnSpPr>
        <p:spPr>
          <a:xfrm>
            <a:off x="6511069" y="1852271"/>
            <a:ext cx="4418639" cy="0"/>
          </a:xfrm>
          <a:prstGeom prst="line">
            <a:avLst/>
          </a:prstGeom>
          <a:ln w="6350">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a:cxnSpLocks/>
          </p:cNvCxnSpPr>
          <p:nvPr/>
        </p:nvCxnSpPr>
        <p:spPr>
          <a:xfrm>
            <a:off x="6511069" y="2807352"/>
            <a:ext cx="4418639" cy="0"/>
          </a:xfrm>
          <a:prstGeom prst="line">
            <a:avLst/>
          </a:prstGeom>
          <a:ln w="6350">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9FBD51C6-2BA3-0CA1-EB68-D006DFB00C17}"/>
              </a:ext>
            </a:extLst>
          </p:cNvPr>
          <p:cNvSpPr>
            <a:spLocks noGrp="1"/>
          </p:cNvSpPr>
          <p:nvPr>
            <p:ph type="title"/>
          </p:nvPr>
        </p:nvSpPr>
        <p:spPr>
          <a:xfrm>
            <a:off x="620996" y="457200"/>
            <a:ext cx="4372362" cy="5753100"/>
          </a:xfrm>
        </p:spPr>
        <p:txBody>
          <a:bodyPr anchor="ctr"/>
          <a:lstStyle/>
          <a:p>
            <a:r>
              <a:rPr lang="en-US"/>
              <a:t>Click to edit Master title style</a:t>
            </a:r>
            <a:endParaRPr lang="en-US" dirty="0"/>
          </a:p>
        </p:txBody>
      </p:sp>
      <p:sp>
        <p:nvSpPr>
          <p:cNvPr id="5" name="Oval 4">
            <a:extLst>
              <a:ext uri="{FF2B5EF4-FFF2-40B4-BE49-F238E27FC236}">
                <a16:creationId xmlns:a16="http://schemas.microsoft.com/office/drawing/2014/main" id="{3E524402-D4BB-9D4B-137A-1ED9067D3515}"/>
              </a:ext>
            </a:extLst>
          </p:cNvPr>
          <p:cNvSpPr/>
          <p:nvPr userDrawn="1"/>
        </p:nvSpPr>
        <p:spPr>
          <a:xfrm>
            <a:off x="5528019" y="1054690"/>
            <a:ext cx="640080" cy="640080"/>
          </a:xfrm>
          <a:prstGeom prst="ellipse">
            <a:avLst/>
          </a:prstGeom>
          <a:solidFill>
            <a:srgbClr val="5A9C4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6" name="Oval 5">
            <a:extLst>
              <a:ext uri="{FF2B5EF4-FFF2-40B4-BE49-F238E27FC236}">
                <a16:creationId xmlns:a16="http://schemas.microsoft.com/office/drawing/2014/main" id="{4C4C9432-C1F0-47E8-0B2E-A1A7C6ADD2FB}"/>
              </a:ext>
            </a:extLst>
          </p:cNvPr>
          <p:cNvSpPr/>
          <p:nvPr userDrawn="1"/>
        </p:nvSpPr>
        <p:spPr>
          <a:xfrm>
            <a:off x="5528019" y="2009772"/>
            <a:ext cx="640080" cy="640080"/>
          </a:xfrm>
          <a:prstGeom prst="ellipse">
            <a:avLst/>
          </a:prstGeom>
          <a:solidFill>
            <a:srgbClr val="5A9C4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7" name="Oval 6">
            <a:extLst>
              <a:ext uri="{FF2B5EF4-FFF2-40B4-BE49-F238E27FC236}">
                <a16:creationId xmlns:a16="http://schemas.microsoft.com/office/drawing/2014/main" id="{07080C2A-9480-0FC8-226E-1CEBCA2AD124}"/>
              </a:ext>
            </a:extLst>
          </p:cNvPr>
          <p:cNvSpPr/>
          <p:nvPr userDrawn="1"/>
        </p:nvSpPr>
        <p:spPr>
          <a:xfrm>
            <a:off x="5528019" y="2964853"/>
            <a:ext cx="640080" cy="640080"/>
          </a:xfrm>
          <a:prstGeom prst="ellipse">
            <a:avLst/>
          </a:prstGeom>
          <a:solidFill>
            <a:srgbClr val="5A9C4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10" name="Oval 9">
            <a:extLst>
              <a:ext uri="{FF2B5EF4-FFF2-40B4-BE49-F238E27FC236}">
                <a16:creationId xmlns:a16="http://schemas.microsoft.com/office/drawing/2014/main" id="{BF6BF75F-8943-7556-4303-AC8905B9A20E}"/>
              </a:ext>
            </a:extLst>
          </p:cNvPr>
          <p:cNvSpPr/>
          <p:nvPr userDrawn="1"/>
        </p:nvSpPr>
        <p:spPr>
          <a:xfrm>
            <a:off x="5528019" y="3919934"/>
            <a:ext cx="640080" cy="640080"/>
          </a:xfrm>
          <a:prstGeom prst="ellipse">
            <a:avLst/>
          </a:prstGeom>
          <a:solidFill>
            <a:srgbClr val="5A9C4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a:t>
            </a:r>
          </a:p>
        </p:txBody>
      </p:sp>
      <p:sp>
        <p:nvSpPr>
          <p:cNvPr id="11" name="Oval 10">
            <a:extLst>
              <a:ext uri="{FF2B5EF4-FFF2-40B4-BE49-F238E27FC236}">
                <a16:creationId xmlns:a16="http://schemas.microsoft.com/office/drawing/2014/main" id="{1289BEF1-80E5-58DE-CCD2-6C19FB95C050}"/>
              </a:ext>
            </a:extLst>
          </p:cNvPr>
          <p:cNvSpPr/>
          <p:nvPr userDrawn="1"/>
        </p:nvSpPr>
        <p:spPr>
          <a:xfrm>
            <a:off x="5528019" y="4875014"/>
            <a:ext cx="640080" cy="640080"/>
          </a:xfrm>
          <a:prstGeom prst="ellipse">
            <a:avLst/>
          </a:prstGeom>
          <a:solidFill>
            <a:srgbClr val="5A9C4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5</a:t>
            </a:r>
          </a:p>
        </p:txBody>
      </p:sp>
      <p:cxnSp>
        <p:nvCxnSpPr>
          <p:cNvPr id="12" name="Straight Connector 11">
            <a:extLst>
              <a:ext uri="{FF2B5EF4-FFF2-40B4-BE49-F238E27FC236}">
                <a16:creationId xmlns:a16="http://schemas.microsoft.com/office/drawing/2014/main" id="{EC7D9E54-1A82-47BF-4F48-BD729FE824BB}"/>
              </a:ext>
            </a:extLst>
          </p:cNvPr>
          <p:cNvCxnSpPr>
            <a:cxnSpLocks/>
          </p:cNvCxnSpPr>
          <p:nvPr userDrawn="1"/>
        </p:nvCxnSpPr>
        <p:spPr>
          <a:xfrm>
            <a:off x="6511069" y="4717514"/>
            <a:ext cx="4418639" cy="0"/>
          </a:xfrm>
          <a:prstGeom prst="line">
            <a:avLst/>
          </a:prstGeom>
          <a:ln w="6350">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A008667-D71E-02F4-55D8-D064885854C3}"/>
              </a:ext>
            </a:extLst>
          </p:cNvPr>
          <p:cNvCxnSpPr>
            <a:cxnSpLocks/>
          </p:cNvCxnSpPr>
          <p:nvPr userDrawn="1"/>
        </p:nvCxnSpPr>
        <p:spPr>
          <a:xfrm>
            <a:off x="6511069" y="3762433"/>
            <a:ext cx="4418639" cy="0"/>
          </a:xfrm>
          <a:prstGeom prst="line">
            <a:avLst/>
          </a:prstGeom>
          <a:ln w="6350">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20" name="Table Placeholder 19">
            <a:extLst>
              <a:ext uri="{FF2B5EF4-FFF2-40B4-BE49-F238E27FC236}">
                <a16:creationId xmlns:a16="http://schemas.microsoft.com/office/drawing/2014/main" id="{25475B77-597D-9CA0-86EB-9FB2A455FCF2}"/>
              </a:ext>
            </a:extLst>
          </p:cNvPr>
          <p:cNvSpPr>
            <a:spLocks noGrp="1"/>
          </p:cNvSpPr>
          <p:nvPr>
            <p:ph type="tbl" sz="quarter" idx="10"/>
          </p:nvPr>
        </p:nvSpPr>
        <p:spPr>
          <a:xfrm>
            <a:off x="6510338" y="914400"/>
            <a:ext cx="4419600" cy="4848045"/>
          </a:xfrm>
        </p:spPr>
        <p:txBody>
          <a:bodyPr/>
          <a:lstStyle/>
          <a:p>
            <a:r>
              <a:rPr lang="en-US"/>
              <a:t>Click icon to add table</a:t>
            </a:r>
            <a:endParaRPr lang="en-US" dirty="0"/>
          </a:p>
        </p:txBody>
      </p:sp>
      <p:sp>
        <p:nvSpPr>
          <p:cNvPr id="21" name="TextBox 20">
            <a:extLst>
              <a:ext uri="{FF2B5EF4-FFF2-40B4-BE49-F238E27FC236}">
                <a16:creationId xmlns:a16="http://schemas.microsoft.com/office/drawing/2014/main" id="{0662A751-4DB3-A680-041A-CA5D65549F73}"/>
              </a:ext>
            </a:extLst>
          </p:cNvPr>
          <p:cNvSpPr txBox="1"/>
          <p:nvPr userDrawn="1"/>
        </p:nvSpPr>
        <p:spPr>
          <a:xfrm>
            <a:off x="6486193" y="-776861"/>
            <a:ext cx="4467890" cy="646331"/>
          </a:xfrm>
          <a:prstGeom prst="rect">
            <a:avLst/>
          </a:prstGeom>
          <a:noFill/>
        </p:spPr>
        <p:txBody>
          <a:bodyPr wrap="none" rtlCol="0">
            <a:spAutoFit/>
          </a:bodyPr>
          <a:lstStyle/>
          <a:p>
            <a:pPr algn="ctr"/>
            <a:r>
              <a:rPr lang="en-US" dirty="0"/>
              <a:t>Use the table to add your 1-5 bullet points</a:t>
            </a:r>
          </a:p>
          <a:p>
            <a:pPr algn="ctr"/>
            <a:r>
              <a:rPr lang="en-US" dirty="0"/>
              <a:t>Set the table up as 1 column and 5 rows</a:t>
            </a:r>
          </a:p>
        </p:txBody>
      </p:sp>
    </p:spTree>
    <p:extLst>
      <p:ext uri="{BB962C8B-B14F-4D97-AF65-F5344CB8AC3E}">
        <p14:creationId xmlns:p14="http://schemas.microsoft.com/office/powerpoint/2010/main" val="574326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w to the Team">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11414035" y="6446582"/>
            <a:ext cx="506508" cy="411419"/>
          </a:xfrm>
          <a:prstGeom prst="rect">
            <a:avLst/>
          </a:prstGeom>
          <a:solidFill>
            <a:srgbClr val="002060"/>
          </a:solidFill>
        </p:spPr>
        <p:txBody>
          <a:bodyPr anchor="ctr"/>
          <a:lstStyle>
            <a:lvl1pPr algn="ctr">
              <a:defRPr sz="1000">
                <a:solidFill>
                  <a:schemeClr val="bg1"/>
                </a:solidFill>
              </a:defRPr>
            </a:lvl1pPr>
          </a:lstStyle>
          <a:p>
            <a:fld id="{A7D19722-9044-4D53-8564-26394DF64EA7}" type="slidenum">
              <a:rPr lang="en-US" smtClean="0"/>
              <a:pPr/>
              <a:t>‹#›</a:t>
            </a:fld>
            <a:endParaRPr lang="en-US" dirty="0"/>
          </a:p>
        </p:txBody>
      </p:sp>
      <p:grpSp>
        <p:nvGrpSpPr>
          <p:cNvPr id="54" name="Group 53" hidden="1"/>
          <p:cNvGrpSpPr/>
          <p:nvPr userDrawn="1"/>
        </p:nvGrpSpPr>
        <p:grpSpPr>
          <a:xfrm>
            <a:off x="381658" y="1713284"/>
            <a:ext cx="11113671" cy="5035861"/>
            <a:chOff x="286243" y="1713283"/>
            <a:chExt cx="8335253" cy="5035861"/>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6243" y="6586304"/>
              <a:ext cx="1559649" cy="162840"/>
            </a:xfrm>
            <a:prstGeom prst="rect">
              <a:avLst/>
            </a:prstGeom>
          </p:spPr>
        </p:pic>
        <p:sp>
          <p:nvSpPr>
            <p:cNvPr id="7" name="Oval 6"/>
            <p:cNvSpPr/>
            <p:nvPr/>
          </p:nvSpPr>
          <p:spPr>
            <a:xfrm>
              <a:off x="575799" y="1739161"/>
              <a:ext cx="1423024" cy="1423024"/>
            </a:xfrm>
            <a:prstGeom prst="ellipse">
              <a:avLst/>
            </a:prstGeom>
            <a:solidFill>
              <a:srgbClr val="B0E180"/>
            </a:solidFill>
            <a:ln>
              <a:solidFill>
                <a:srgbClr val="B0E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p:cNvPicPr>
              <a:picLocks/>
            </p:cNvPicPr>
            <p:nvPr/>
          </p:nvPicPr>
          <p:blipFill rotWithShape="1">
            <a:blip r:embed="rId3" cstate="print">
              <a:extLst>
                <a:ext uri="{28A0092B-C50C-407E-A947-70E740481C1C}">
                  <a14:useLocalDpi xmlns:a14="http://schemas.microsoft.com/office/drawing/2010/main" val="0"/>
                </a:ext>
              </a:extLst>
            </a:blip>
            <a:srcRect t="13512" b="15051"/>
            <a:stretch/>
          </p:blipFill>
          <p:spPr>
            <a:xfrm>
              <a:off x="536029" y="1714491"/>
              <a:ext cx="1423024" cy="1423024"/>
            </a:xfrm>
            <a:prstGeom prst="ellipse">
              <a:avLst/>
            </a:prstGeom>
          </p:spPr>
        </p:pic>
        <p:sp>
          <p:nvSpPr>
            <p:cNvPr id="12" name="Oval 11"/>
            <p:cNvSpPr/>
            <p:nvPr/>
          </p:nvSpPr>
          <p:spPr>
            <a:xfrm>
              <a:off x="3369727" y="1739161"/>
              <a:ext cx="1423024" cy="1423024"/>
            </a:xfrm>
            <a:prstGeom prst="ellipse">
              <a:avLst/>
            </a:prstGeom>
            <a:solidFill>
              <a:srgbClr val="B0E180"/>
            </a:solidFill>
            <a:ln>
              <a:solidFill>
                <a:srgbClr val="B0E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8" name="Picture 17"/>
            <p:cNvPicPr>
              <a:picLocks/>
            </p:cNvPicPr>
            <p:nvPr/>
          </p:nvPicPr>
          <p:blipFill rotWithShape="1">
            <a:blip r:embed="rId4" cstate="print">
              <a:extLst>
                <a:ext uri="{28A0092B-C50C-407E-A947-70E740481C1C}">
                  <a14:useLocalDpi xmlns:a14="http://schemas.microsoft.com/office/drawing/2010/main" val="0"/>
                </a:ext>
              </a:extLst>
            </a:blip>
            <a:srcRect t="14294" b="14294"/>
            <a:stretch/>
          </p:blipFill>
          <p:spPr>
            <a:xfrm>
              <a:off x="3327462" y="1713283"/>
              <a:ext cx="1424232" cy="1424232"/>
            </a:xfrm>
            <a:prstGeom prst="ellipse">
              <a:avLst/>
            </a:prstGeom>
          </p:spPr>
        </p:pic>
        <p:sp>
          <p:nvSpPr>
            <p:cNvPr id="19" name="Rectangle 18"/>
            <p:cNvSpPr/>
            <p:nvPr/>
          </p:nvSpPr>
          <p:spPr>
            <a:xfrm>
              <a:off x="3327462" y="3137515"/>
              <a:ext cx="2666524" cy="526273"/>
            </a:xfrm>
            <a:prstGeom prst="rect">
              <a:avLst/>
            </a:prstGeom>
          </p:spPr>
          <p:txBody>
            <a:bodyPr wrap="square" lIns="0" tIns="91440" rIns="0" bIns="0">
              <a:noAutofit/>
            </a:bodyPr>
            <a:lstStyle/>
            <a:p>
              <a:r>
                <a:rPr lang="en-US" sz="1300" dirty="0">
                  <a:solidFill>
                    <a:srgbClr val="002B5C"/>
                  </a:solidFill>
                </a:rPr>
                <a:t>Matthew Pearson</a:t>
              </a:r>
            </a:p>
            <a:p>
              <a:r>
                <a:rPr lang="en-US" sz="1200" i="1" dirty="0">
                  <a:solidFill>
                    <a:srgbClr val="5A9C43"/>
                  </a:solidFill>
                </a:rPr>
                <a:t>Sr. Wellness Solutions Consultant</a:t>
              </a:r>
            </a:p>
          </p:txBody>
        </p:sp>
        <p:sp>
          <p:nvSpPr>
            <p:cNvPr id="11" name="Oval 10"/>
            <p:cNvSpPr/>
            <p:nvPr userDrawn="1"/>
          </p:nvSpPr>
          <p:spPr>
            <a:xfrm>
              <a:off x="5986182" y="3767028"/>
              <a:ext cx="1423024" cy="1423024"/>
            </a:xfrm>
            <a:prstGeom prst="ellipse">
              <a:avLst/>
            </a:prstGeom>
            <a:solidFill>
              <a:srgbClr val="B0E180"/>
            </a:solidFill>
            <a:ln>
              <a:solidFill>
                <a:srgbClr val="B0E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20"/>
            <p:cNvPicPr>
              <a:picLocks/>
            </p:cNvPicPr>
            <p:nvPr userDrawn="1"/>
          </p:nvPicPr>
          <p:blipFill rotWithShape="1">
            <a:blip r:embed="rId5" cstate="print">
              <a:extLst>
                <a:ext uri="{28A0092B-C50C-407E-A947-70E740481C1C}">
                  <a14:useLocalDpi xmlns:a14="http://schemas.microsoft.com/office/drawing/2010/main" val="0"/>
                </a:ext>
              </a:extLst>
            </a:blip>
            <a:srcRect t="8386" b="20194"/>
            <a:stretch/>
          </p:blipFill>
          <p:spPr>
            <a:xfrm>
              <a:off x="5954972" y="3742426"/>
              <a:ext cx="1421816" cy="1421816"/>
            </a:xfrm>
            <a:prstGeom prst="ellipse">
              <a:avLst/>
            </a:prstGeom>
          </p:spPr>
        </p:pic>
        <p:sp>
          <p:nvSpPr>
            <p:cNvPr id="22" name="Rectangle 21"/>
            <p:cNvSpPr/>
            <p:nvPr userDrawn="1"/>
          </p:nvSpPr>
          <p:spPr>
            <a:xfrm>
              <a:off x="5954972" y="5164242"/>
              <a:ext cx="2666524" cy="526273"/>
            </a:xfrm>
            <a:prstGeom prst="rect">
              <a:avLst/>
            </a:prstGeom>
          </p:spPr>
          <p:txBody>
            <a:bodyPr wrap="square" lIns="0" tIns="91440" bIns="0">
              <a:noAutofit/>
            </a:bodyPr>
            <a:lstStyle/>
            <a:p>
              <a:r>
                <a:rPr lang="en-US" sz="1300" dirty="0">
                  <a:solidFill>
                    <a:srgbClr val="002B5C"/>
                  </a:solidFill>
                </a:rPr>
                <a:t>Lisa Murray</a:t>
              </a:r>
            </a:p>
            <a:p>
              <a:r>
                <a:rPr lang="en-US" sz="1200" i="1" dirty="0">
                  <a:solidFill>
                    <a:srgbClr val="5A9C43"/>
                  </a:solidFill>
                </a:rPr>
                <a:t>Wellness Solutions Coordinator</a:t>
              </a:r>
            </a:p>
          </p:txBody>
        </p:sp>
        <p:sp>
          <p:nvSpPr>
            <p:cNvPr id="13" name="Oval 12"/>
            <p:cNvSpPr/>
            <p:nvPr userDrawn="1"/>
          </p:nvSpPr>
          <p:spPr>
            <a:xfrm>
              <a:off x="5989886" y="1739161"/>
              <a:ext cx="1423024" cy="1423024"/>
            </a:xfrm>
            <a:prstGeom prst="ellipse">
              <a:avLst/>
            </a:prstGeom>
            <a:solidFill>
              <a:srgbClr val="B0E180"/>
            </a:solidFill>
            <a:ln>
              <a:solidFill>
                <a:srgbClr val="B0E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4" name="Picture 23"/>
            <p:cNvPicPr>
              <a:picLocks/>
            </p:cNvPicPr>
            <p:nvPr userDrawn="1"/>
          </p:nvPicPr>
          <p:blipFill rotWithShape="1">
            <a:blip r:embed="rId6" cstate="print">
              <a:extLst>
                <a:ext uri="{28A0092B-C50C-407E-A947-70E740481C1C}">
                  <a14:useLocalDpi xmlns:a14="http://schemas.microsoft.com/office/drawing/2010/main" val="0"/>
                </a:ext>
              </a:extLst>
            </a:blip>
            <a:srcRect t="14303" b="14303"/>
            <a:stretch/>
          </p:blipFill>
          <p:spPr>
            <a:xfrm>
              <a:off x="5954972" y="1715699"/>
              <a:ext cx="1423092" cy="1423093"/>
            </a:xfrm>
            <a:prstGeom prst="ellipse">
              <a:avLst/>
            </a:prstGeom>
          </p:spPr>
        </p:pic>
        <p:sp>
          <p:nvSpPr>
            <p:cNvPr id="25" name="Rectangle 24"/>
            <p:cNvSpPr/>
            <p:nvPr userDrawn="1"/>
          </p:nvSpPr>
          <p:spPr>
            <a:xfrm>
              <a:off x="5954972" y="3137515"/>
              <a:ext cx="2666524" cy="526273"/>
            </a:xfrm>
            <a:prstGeom prst="rect">
              <a:avLst/>
            </a:prstGeom>
          </p:spPr>
          <p:txBody>
            <a:bodyPr wrap="square" lIns="0" tIns="91440" bIns="0">
              <a:noAutofit/>
            </a:bodyPr>
            <a:lstStyle/>
            <a:p>
              <a:r>
                <a:rPr lang="en-US" sz="1300" dirty="0">
                  <a:solidFill>
                    <a:srgbClr val="002B5C"/>
                  </a:solidFill>
                </a:rPr>
                <a:t>Kate Numer, MPS, RDN, LDN</a:t>
              </a:r>
            </a:p>
            <a:p>
              <a:r>
                <a:rPr lang="en-US" sz="1200" i="1" dirty="0">
                  <a:solidFill>
                    <a:srgbClr val="5A9C43"/>
                  </a:solidFill>
                </a:rPr>
                <a:t>Registered Dietitian</a:t>
              </a:r>
            </a:p>
          </p:txBody>
        </p:sp>
        <p:sp>
          <p:nvSpPr>
            <p:cNvPr id="10" name="Oval 9"/>
            <p:cNvSpPr/>
            <p:nvPr userDrawn="1"/>
          </p:nvSpPr>
          <p:spPr>
            <a:xfrm>
              <a:off x="3357987" y="3767028"/>
              <a:ext cx="1423024" cy="1423024"/>
            </a:xfrm>
            <a:prstGeom prst="ellipse">
              <a:avLst/>
            </a:prstGeom>
            <a:solidFill>
              <a:srgbClr val="B0E180"/>
            </a:solidFill>
            <a:ln>
              <a:solidFill>
                <a:srgbClr val="B0E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ectangle 26"/>
            <p:cNvSpPr/>
            <p:nvPr userDrawn="1"/>
          </p:nvSpPr>
          <p:spPr>
            <a:xfrm>
              <a:off x="3339456" y="5164242"/>
              <a:ext cx="2666524" cy="526273"/>
            </a:xfrm>
            <a:prstGeom prst="rect">
              <a:avLst/>
            </a:prstGeom>
          </p:spPr>
          <p:txBody>
            <a:bodyPr wrap="square" lIns="0" tIns="91440" bIns="0">
              <a:noAutofit/>
            </a:bodyPr>
            <a:lstStyle/>
            <a:p>
              <a:r>
                <a:rPr lang="en-US" sz="1300" dirty="0">
                  <a:solidFill>
                    <a:srgbClr val="002B5C"/>
                  </a:solidFill>
                </a:rPr>
                <a:t>Suzy Hodge</a:t>
              </a:r>
            </a:p>
            <a:p>
              <a:r>
                <a:rPr lang="en-US" sz="1200" i="1" dirty="0">
                  <a:solidFill>
                    <a:srgbClr val="5A9C43"/>
                  </a:solidFill>
                </a:rPr>
                <a:t>Certified Health Coach</a:t>
              </a:r>
            </a:p>
          </p:txBody>
        </p:sp>
        <p:pic>
          <p:nvPicPr>
            <p:cNvPr id="28" name="Picture 27"/>
            <p:cNvPicPr>
              <a:picLocks noChangeAspect="1"/>
            </p:cNvPicPr>
            <p:nvPr userDrawn="1"/>
          </p:nvPicPr>
          <p:blipFill rotWithShape="1">
            <a:blip r:embed="rId7" cstate="print">
              <a:extLst>
                <a:ext uri="{28A0092B-C50C-407E-A947-70E740481C1C}">
                  <a14:useLocalDpi xmlns:a14="http://schemas.microsoft.com/office/drawing/2010/main" val="0"/>
                </a:ext>
              </a:extLst>
            </a:blip>
            <a:srcRect t="8596" b="24726"/>
            <a:stretch/>
          </p:blipFill>
          <p:spPr>
            <a:xfrm>
              <a:off x="3332109" y="3746404"/>
              <a:ext cx="1426464" cy="1426464"/>
            </a:xfrm>
            <a:prstGeom prst="ellipse">
              <a:avLst/>
            </a:prstGeom>
          </p:spPr>
        </p:pic>
        <p:sp>
          <p:nvSpPr>
            <p:cNvPr id="8" name="Oval 7"/>
            <p:cNvSpPr/>
            <p:nvPr userDrawn="1"/>
          </p:nvSpPr>
          <p:spPr>
            <a:xfrm>
              <a:off x="566154" y="3768902"/>
              <a:ext cx="1423024" cy="1423024"/>
            </a:xfrm>
            <a:prstGeom prst="ellipse">
              <a:avLst/>
            </a:prstGeom>
            <a:solidFill>
              <a:srgbClr val="B0E180"/>
            </a:solidFill>
            <a:ln>
              <a:solidFill>
                <a:srgbClr val="B0E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Rectangle 29"/>
            <p:cNvSpPr/>
            <p:nvPr userDrawn="1"/>
          </p:nvSpPr>
          <p:spPr>
            <a:xfrm>
              <a:off x="537316" y="5164242"/>
              <a:ext cx="2667000" cy="526273"/>
            </a:xfrm>
            <a:prstGeom prst="rect">
              <a:avLst/>
            </a:prstGeom>
          </p:spPr>
          <p:txBody>
            <a:bodyPr wrap="square" lIns="0" tIns="91440" bIns="0">
              <a:noAutofit/>
            </a:bodyPr>
            <a:lstStyle/>
            <a:p>
              <a:r>
                <a:rPr lang="en-US" sz="1300" dirty="0">
                  <a:solidFill>
                    <a:srgbClr val="002B5C"/>
                  </a:solidFill>
                </a:rPr>
                <a:t>Kailey </a:t>
              </a:r>
              <a:r>
                <a:rPr lang="en-US" sz="1300" dirty="0" err="1">
                  <a:solidFill>
                    <a:srgbClr val="002B5C"/>
                  </a:solidFill>
                </a:rPr>
                <a:t>Meitzler</a:t>
              </a:r>
              <a:r>
                <a:rPr lang="en-US" sz="1300" dirty="0">
                  <a:solidFill>
                    <a:srgbClr val="002B5C"/>
                  </a:solidFill>
                </a:rPr>
                <a:t>, MPH</a:t>
              </a:r>
            </a:p>
            <a:p>
              <a:r>
                <a:rPr lang="en-US" sz="1200" i="1" dirty="0">
                  <a:solidFill>
                    <a:srgbClr val="5A9C43"/>
                  </a:solidFill>
                </a:rPr>
                <a:t>Wellness Solutions Consultant</a:t>
              </a:r>
            </a:p>
          </p:txBody>
        </p:sp>
        <p:pic>
          <p:nvPicPr>
            <p:cNvPr id="31" name="Picture 30"/>
            <p:cNvPicPr preferRelativeResize="0">
              <a:picLocks noChangeAspect="1"/>
            </p:cNvPicPr>
            <p:nvPr userDrawn="1"/>
          </p:nvPicPr>
          <p:blipFill rotWithShape="1">
            <a:blip r:embed="rId8" cstate="print">
              <a:extLst>
                <a:ext uri="{28A0092B-C50C-407E-A947-70E740481C1C}">
                  <a14:useLocalDpi xmlns:a14="http://schemas.microsoft.com/office/drawing/2010/main" val="0"/>
                </a:ext>
              </a:extLst>
            </a:blip>
            <a:srcRect t="935" b="32387"/>
            <a:stretch/>
          </p:blipFill>
          <p:spPr>
            <a:xfrm>
              <a:off x="545465" y="3746404"/>
              <a:ext cx="1426464" cy="1426464"/>
            </a:xfrm>
            <a:prstGeom prst="ellipse">
              <a:avLst/>
            </a:prstGeom>
          </p:spPr>
        </p:pic>
      </p:grpSp>
      <p:sp>
        <p:nvSpPr>
          <p:cNvPr id="45" name="Oval 44"/>
          <p:cNvSpPr>
            <a:spLocks noChangeAspect="1"/>
          </p:cNvSpPr>
          <p:nvPr userDrawn="1"/>
        </p:nvSpPr>
        <p:spPr>
          <a:xfrm>
            <a:off x="4530343" y="1725692"/>
            <a:ext cx="1371600" cy="1371600"/>
          </a:xfrm>
          <a:prstGeom prst="ellipse">
            <a:avLst/>
          </a:prstGeom>
          <a:solidFill>
            <a:srgbClr val="B0E180"/>
          </a:solidFill>
          <a:ln>
            <a:solidFill>
              <a:srgbClr val="B0E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6" name="Picture Placeholder 4"/>
          <p:cNvSpPr>
            <a:spLocks noGrp="1" noChangeAspect="1"/>
          </p:cNvSpPr>
          <p:nvPr userDrawn="1">
            <p:ph type="pic" sz="quarter" idx="13"/>
          </p:nvPr>
        </p:nvSpPr>
        <p:spPr>
          <a:xfrm>
            <a:off x="4490367" y="1710810"/>
            <a:ext cx="1371600" cy="1371600"/>
          </a:xfrm>
          <a:prstGeom prst="ellipse">
            <a:avLst/>
          </a:prstGeom>
        </p:spPr>
        <p:txBody>
          <a:bodyPr anchor="ctr" anchorCtr="1"/>
          <a:lstStyle>
            <a:lvl1pPr marL="0" indent="0">
              <a:buNone/>
              <a:defRPr/>
            </a:lvl1pPr>
          </a:lstStyle>
          <a:p>
            <a:r>
              <a:rPr lang="en-US"/>
              <a:t>Click icon to add picture</a:t>
            </a:r>
            <a:endParaRPr lang="en-US" dirty="0"/>
          </a:p>
        </p:txBody>
      </p:sp>
      <p:sp>
        <p:nvSpPr>
          <p:cNvPr id="47" name="Text Placeholder 42"/>
          <p:cNvSpPr>
            <a:spLocks noGrp="1"/>
          </p:cNvSpPr>
          <p:nvPr userDrawn="1">
            <p:ph type="body" sz="quarter" idx="14"/>
          </p:nvPr>
        </p:nvSpPr>
        <p:spPr>
          <a:xfrm>
            <a:off x="4477316" y="3256712"/>
            <a:ext cx="3289216" cy="180049"/>
          </a:xfrm>
        </p:spPr>
        <p:txBody>
          <a:bodyPr wrap="square">
            <a:spAutoFit/>
          </a:bodyPr>
          <a:lstStyle>
            <a:lvl1pPr marL="0" indent="0">
              <a:buNone/>
              <a:defRPr sz="1300"/>
            </a:lvl1pPr>
          </a:lstStyle>
          <a:p>
            <a:pPr lvl="0"/>
            <a:r>
              <a:rPr lang="en-US"/>
              <a:t>Click to edit Master text styles</a:t>
            </a:r>
          </a:p>
        </p:txBody>
      </p:sp>
      <p:sp>
        <p:nvSpPr>
          <p:cNvPr id="48" name="Text Placeholder 42"/>
          <p:cNvSpPr>
            <a:spLocks noGrp="1"/>
          </p:cNvSpPr>
          <p:nvPr userDrawn="1">
            <p:ph type="body" sz="quarter" idx="15"/>
          </p:nvPr>
        </p:nvSpPr>
        <p:spPr>
          <a:xfrm>
            <a:off x="4477316" y="3444671"/>
            <a:ext cx="3289216" cy="166199"/>
          </a:xfrm>
        </p:spPr>
        <p:txBody>
          <a:bodyPr>
            <a:spAutoFit/>
          </a:bodyPr>
          <a:lstStyle>
            <a:lvl1pPr marL="0" indent="0">
              <a:buNone/>
              <a:defRPr sz="1200" i="1">
                <a:solidFill>
                  <a:srgbClr val="5A9C43"/>
                </a:solidFill>
              </a:defRPr>
            </a:lvl1pPr>
          </a:lstStyle>
          <a:p>
            <a:pPr lvl="0"/>
            <a:r>
              <a:rPr lang="en-US"/>
              <a:t>Click to edit Master text styles</a:t>
            </a:r>
          </a:p>
        </p:txBody>
      </p:sp>
      <p:sp>
        <p:nvSpPr>
          <p:cNvPr id="55" name="Oval 54"/>
          <p:cNvSpPr>
            <a:spLocks noChangeAspect="1"/>
          </p:cNvSpPr>
          <p:nvPr userDrawn="1"/>
        </p:nvSpPr>
        <p:spPr>
          <a:xfrm>
            <a:off x="674022" y="1725692"/>
            <a:ext cx="1371600" cy="1371600"/>
          </a:xfrm>
          <a:prstGeom prst="ellipse">
            <a:avLst/>
          </a:prstGeom>
          <a:solidFill>
            <a:srgbClr val="B0E180"/>
          </a:solidFill>
          <a:ln>
            <a:solidFill>
              <a:srgbClr val="B0E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Picture Placeholder 4"/>
          <p:cNvSpPr>
            <a:spLocks noGrp="1" noChangeAspect="1"/>
          </p:cNvSpPr>
          <p:nvPr>
            <p:ph type="pic" sz="quarter" idx="19"/>
          </p:nvPr>
        </p:nvSpPr>
        <p:spPr>
          <a:xfrm>
            <a:off x="634045" y="1710810"/>
            <a:ext cx="1371600" cy="1371600"/>
          </a:xfrm>
          <a:prstGeom prst="ellipse">
            <a:avLst/>
          </a:prstGeom>
        </p:spPr>
        <p:txBody>
          <a:bodyPr anchor="ctr" anchorCtr="1"/>
          <a:lstStyle>
            <a:lvl1pPr marL="0" indent="0">
              <a:buNone/>
              <a:defRPr/>
            </a:lvl1pPr>
          </a:lstStyle>
          <a:p>
            <a:r>
              <a:rPr lang="en-US"/>
              <a:t>Click icon to add picture</a:t>
            </a:r>
            <a:endParaRPr lang="en-US" dirty="0"/>
          </a:p>
        </p:txBody>
      </p:sp>
      <p:sp>
        <p:nvSpPr>
          <p:cNvPr id="57" name="Text Placeholder 42"/>
          <p:cNvSpPr>
            <a:spLocks noGrp="1"/>
          </p:cNvSpPr>
          <p:nvPr>
            <p:ph type="body" sz="quarter" idx="20"/>
          </p:nvPr>
        </p:nvSpPr>
        <p:spPr>
          <a:xfrm>
            <a:off x="620995" y="3256712"/>
            <a:ext cx="3289216" cy="180049"/>
          </a:xfrm>
        </p:spPr>
        <p:txBody>
          <a:bodyPr wrap="square">
            <a:spAutoFit/>
          </a:bodyPr>
          <a:lstStyle>
            <a:lvl1pPr marL="0" indent="0">
              <a:buNone/>
              <a:defRPr sz="1300"/>
            </a:lvl1pPr>
          </a:lstStyle>
          <a:p>
            <a:pPr lvl="0"/>
            <a:r>
              <a:rPr lang="en-US"/>
              <a:t>Click to edit Master text styles</a:t>
            </a:r>
          </a:p>
        </p:txBody>
      </p:sp>
      <p:sp>
        <p:nvSpPr>
          <p:cNvPr id="58" name="Text Placeholder 42"/>
          <p:cNvSpPr>
            <a:spLocks noGrp="1"/>
          </p:cNvSpPr>
          <p:nvPr>
            <p:ph type="body" sz="quarter" idx="21"/>
          </p:nvPr>
        </p:nvSpPr>
        <p:spPr>
          <a:xfrm>
            <a:off x="620995" y="3444671"/>
            <a:ext cx="3289216" cy="166199"/>
          </a:xfrm>
        </p:spPr>
        <p:txBody>
          <a:bodyPr>
            <a:spAutoFit/>
          </a:bodyPr>
          <a:lstStyle>
            <a:lvl1pPr marL="0" indent="0">
              <a:buNone/>
              <a:defRPr sz="1200" i="1">
                <a:solidFill>
                  <a:srgbClr val="5A9C43"/>
                </a:solidFill>
              </a:defRPr>
            </a:lvl1pPr>
          </a:lstStyle>
          <a:p>
            <a:pPr lvl="0"/>
            <a:r>
              <a:rPr lang="en-US"/>
              <a:t>Click to edit Master text styles</a:t>
            </a:r>
          </a:p>
        </p:txBody>
      </p:sp>
      <p:sp>
        <p:nvSpPr>
          <p:cNvPr id="59" name="Oval 58"/>
          <p:cNvSpPr>
            <a:spLocks noChangeAspect="1"/>
          </p:cNvSpPr>
          <p:nvPr userDrawn="1"/>
        </p:nvSpPr>
        <p:spPr>
          <a:xfrm>
            <a:off x="8330676" y="1725692"/>
            <a:ext cx="1371600" cy="1371600"/>
          </a:xfrm>
          <a:prstGeom prst="ellipse">
            <a:avLst/>
          </a:prstGeom>
          <a:solidFill>
            <a:srgbClr val="B0E180"/>
          </a:solidFill>
          <a:ln>
            <a:solidFill>
              <a:srgbClr val="B0E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Picture Placeholder 4"/>
          <p:cNvSpPr>
            <a:spLocks noGrp="1" noChangeAspect="1"/>
          </p:cNvSpPr>
          <p:nvPr>
            <p:ph type="pic" sz="quarter" idx="22"/>
          </p:nvPr>
        </p:nvSpPr>
        <p:spPr>
          <a:xfrm>
            <a:off x="8290700" y="1710810"/>
            <a:ext cx="1371600" cy="1371600"/>
          </a:xfrm>
          <a:prstGeom prst="ellipse">
            <a:avLst/>
          </a:prstGeom>
        </p:spPr>
        <p:txBody>
          <a:bodyPr anchor="ctr" anchorCtr="1"/>
          <a:lstStyle>
            <a:lvl1pPr marL="0" indent="0">
              <a:buNone/>
              <a:defRPr/>
            </a:lvl1pPr>
          </a:lstStyle>
          <a:p>
            <a:r>
              <a:rPr lang="en-US"/>
              <a:t>Click icon to add picture</a:t>
            </a:r>
            <a:endParaRPr lang="en-US" dirty="0"/>
          </a:p>
        </p:txBody>
      </p:sp>
      <p:sp>
        <p:nvSpPr>
          <p:cNvPr id="61" name="Text Placeholder 42"/>
          <p:cNvSpPr>
            <a:spLocks noGrp="1"/>
          </p:cNvSpPr>
          <p:nvPr>
            <p:ph type="body" sz="quarter" idx="23"/>
          </p:nvPr>
        </p:nvSpPr>
        <p:spPr>
          <a:xfrm>
            <a:off x="8277649" y="3256712"/>
            <a:ext cx="3289216" cy="180049"/>
          </a:xfrm>
        </p:spPr>
        <p:txBody>
          <a:bodyPr wrap="square">
            <a:spAutoFit/>
          </a:bodyPr>
          <a:lstStyle>
            <a:lvl1pPr marL="0" indent="0">
              <a:buNone/>
              <a:defRPr sz="1300"/>
            </a:lvl1pPr>
          </a:lstStyle>
          <a:p>
            <a:pPr lvl="0"/>
            <a:r>
              <a:rPr lang="en-US"/>
              <a:t>Click to edit Master text styles</a:t>
            </a:r>
          </a:p>
        </p:txBody>
      </p:sp>
      <p:sp>
        <p:nvSpPr>
          <p:cNvPr id="62" name="Text Placeholder 42"/>
          <p:cNvSpPr>
            <a:spLocks noGrp="1"/>
          </p:cNvSpPr>
          <p:nvPr>
            <p:ph type="body" sz="quarter" idx="24"/>
          </p:nvPr>
        </p:nvSpPr>
        <p:spPr>
          <a:xfrm>
            <a:off x="8277649" y="3444671"/>
            <a:ext cx="3289216" cy="166199"/>
          </a:xfrm>
        </p:spPr>
        <p:txBody>
          <a:bodyPr>
            <a:spAutoFit/>
          </a:bodyPr>
          <a:lstStyle>
            <a:lvl1pPr marL="0" indent="0">
              <a:buNone/>
              <a:defRPr sz="1200" i="1">
                <a:solidFill>
                  <a:srgbClr val="5A9C43"/>
                </a:solidFill>
              </a:defRPr>
            </a:lvl1pPr>
          </a:lstStyle>
          <a:p>
            <a:pPr lvl="0"/>
            <a:r>
              <a:rPr lang="en-US"/>
              <a:t>Click to edit Master text styles</a:t>
            </a:r>
          </a:p>
        </p:txBody>
      </p:sp>
      <p:sp>
        <p:nvSpPr>
          <p:cNvPr id="63" name="Oval 62"/>
          <p:cNvSpPr>
            <a:spLocks noChangeAspect="1"/>
          </p:cNvSpPr>
          <p:nvPr userDrawn="1"/>
        </p:nvSpPr>
        <p:spPr>
          <a:xfrm>
            <a:off x="4545878" y="4006373"/>
            <a:ext cx="1371600" cy="1371600"/>
          </a:xfrm>
          <a:prstGeom prst="ellipse">
            <a:avLst/>
          </a:prstGeom>
          <a:solidFill>
            <a:srgbClr val="B0E180"/>
          </a:solidFill>
          <a:ln>
            <a:solidFill>
              <a:srgbClr val="B0E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Picture Placeholder 4"/>
          <p:cNvSpPr>
            <a:spLocks noGrp="1" noChangeAspect="1"/>
          </p:cNvSpPr>
          <p:nvPr>
            <p:ph type="pic" sz="quarter" idx="25"/>
          </p:nvPr>
        </p:nvSpPr>
        <p:spPr>
          <a:xfrm>
            <a:off x="4505901" y="3991491"/>
            <a:ext cx="1371600" cy="1371600"/>
          </a:xfrm>
          <a:prstGeom prst="ellipse">
            <a:avLst/>
          </a:prstGeom>
        </p:spPr>
        <p:txBody>
          <a:bodyPr anchor="ctr" anchorCtr="1"/>
          <a:lstStyle>
            <a:lvl1pPr marL="0" indent="0">
              <a:buNone/>
              <a:defRPr/>
            </a:lvl1pPr>
          </a:lstStyle>
          <a:p>
            <a:r>
              <a:rPr lang="en-US"/>
              <a:t>Click icon to add picture</a:t>
            </a:r>
            <a:endParaRPr lang="en-US" dirty="0"/>
          </a:p>
        </p:txBody>
      </p:sp>
      <p:sp>
        <p:nvSpPr>
          <p:cNvPr id="65" name="Text Placeholder 42"/>
          <p:cNvSpPr>
            <a:spLocks noGrp="1"/>
          </p:cNvSpPr>
          <p:nvPr>
            <p:ph type="body" sz="quarter" idx="26"/>
          </p:nvPr>
        </p:nvSpPr>
        <p:spPr>
          <a:xfrm>
            <a:off x="4492851" y="5537393"/>
            <a:ext cx="3289216" cy="180049"/>
          </a:xfrm>
        </p:spPr>
        <p:txBody>
          <a:bodyPr wrap="square">
            <a:spAutoFit/>
          </a:bodyPr>
          <a:lstStyle>
            <a:lvl1pPr marL="0" indent="0">
              <a:buNone/>
              <a:defRPr sz="1300"/>
            </a:lvl1pPr>
          </a:lstStyle>
          <a:p>
            <a:pPr lvl="0"/>
            <a:r>
              <a:rPr lang="en-US"/>
              <a:t>Click to edit Master text styles</a:t>
            </a:r>
          </a:p>
        </p:txBody>
      </p:sp>
      <p:sp>
        <p:nvSpPr>
          <p:cNvPr id="66" name="Text Placeholder 42"/>
          <p:cNvSpPr>
            <a:spLocks noGrp="1"/>
          </p:cNvSpPr>
          <p:nvPr>
            <p:ph type="body" sz="quarter" idx="27"/>
          </p:nvPr>
        </p:nvSpPr>
        <p:spPr>
          <a:xfrm>
            <a:off x="4492851" y="5725352"/>
            <a:ext cx="3289216" cy="166199"/>
          </a:xfrm>
        </p:spPr>
        <p:txBody>
          <a:bodyPr>
            <a:spAutoFit/>
          </a:bodyPr>
          <a:lstStyle>
            <a:lvl1pPr marL="0" indent="0">
              <a:buNone/>
              <a:defRPr sz="1200" i="1">
                <a:solidFill>
                  <a:srgbClr val="5A9C43"/>
                </a:solidFill>
              </a:defRPr>
            </a:lvl1pPr>
          </a:lstStyle>
          <a:p>
            <a:pPr lvl="0"/>
            <a:r>
              <a:rPr lang="en-US"/>
              <a:t>Click to edit Master text styles</a:t>
            </a:r>
          </a:p>
        </p:txBody>
      </p:sp>
      <p:sp>
        <p:nvSpPr>
          <p:cNvPr id="67" name="Oval 66"/>
          <p:cNvSpPr>
            <a:spLocks noChangeAspect="1"/>
          </p:cNvSpPr>
          <p:nvPr userDrawn="1"/>
        </p:nvSpPr>
        <p:spPr>
          <a:xfrm>
            <a:off x="689556" y="4006373"/>
            <a:ext cx="1371600" cy="1371600"/>
          </a:xfrm>
          <a:prstGeom prst="ellipse">
            <a:avLst/>
          </a:prstGeom>
          <a:solidFill>
            <a:srgbClr val="B0E180"/>
          </a:solidFill>
          <a:ln>
            <a:solidFill>
              <a:srgbClr val="B0E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Picture Placeholder 4"/>
          <p:cNvSpPr>
            <a:spLocks noGrp="1" noChangeAspect="1"/>
          </p:cNvSpPr>
          <p:nvPr>
            <p:ph type="pic" sz="quarter" idx="28"/>
          </p:nvPr>
        </p:nvSpPr>
        <p:spPr>
          <a:xfrm>
            <a:off x="649580" y="3991491"/>
            <a:ext cx="1371600" cy="1371600"/>
          </a:xfrm>
          <a:prstGeom prst="ellipse">
            <a:avLst/>
          </a:prstGeom>
        </p:spPr>
        <p:txBody>
          <a:bodyPr anchor="ctr" anchorCtr="1"/>
          <a:lstStyle>
            <a:lvl1pPr marL="0" indent="0">
              <a:buNone/>
              <a:defRPr/>
            </a:lvl1pPr>
          </a:lstStyle>
          <a:p>
            <a:r>
              <a:rPr lang="en-US"/>
              <a:t>Click icon to add picture</a:t>
            </a:r>
            <a:endParaRPr lang="en-US" dirty="0"/>
          </a:p>
        </p:txBody>
      </p:sp>
      <p:sp>
        <p:nvSpPr>
          <p:cNvPr id="69" name="Text Placeholder 42"/>
          <p:cNvSpPr>
            <a:spLocks noGrp="1"/>
          </p:cNvSpPr>
          <p:nvPr>
            <p:ph type="body" sz="quarter" idx="29"/>
          </p:nvPr>
        </p:nvSpPr>
        <p:spPr>
          <a:xfrm>
            <a:off x="636529" y="5537393"/>
            <a:ext cx="3289216" cy="180049"/>
          </a:xfrm>
        </p:spPr>
        <p:txBody>
          <a:bodyPr wrap="square">
            <a:spAutoFit/>
          </a:bodyPr>
          <a:lstStyle>
            <a:lvl1pPr marL="0" indent="0">
              <a:buNone/>
              <a:defRPr sz="1300"/>
            </a:lvl1pPr>
          </a:lstStyle>
          <a:p>
            <a:pPr lvl="0"/>
            <a:r>
              <a:rPr lang="en-US"/>
              <a:t>Click to edit Master text styles</a:t>
            </a:r>
          </a:p>
        </p:txBody>
      </p:sp>
      <p:sp>
        <p:nvSpPr>
          <p:cNvPr id="70" name="Text Placeholder 42"/>
          <p:cNvSpPr>
            <a:spLocks noGrp="1"/>
          </p:cNvSpPr>
          <p:nvPr>
            <p:ph type="body" sz="quarter" idx="30"/>
          </p:nvPr>
        </p:nvSpPr>
        <p:spPr>
          <a:xfrm>
            <a:off x="636529" y="5725352"/>
            <a:ext cx="3289216" cy="166199"/>
          </a:xfrm>
        </p:spPr>
        <p:txBody>
          <a:bodyPr>
            <a:spAutoFit/>
          </a:bodyPr>
          <a:lstStyle>
            <a:lvl1pPr marL="0" indent="0">
              <a:buNone/>
              <a:defRPr sz="1200" i="1">
                <a:solidFill>
                  <a:srgbClr val="5A9C43"/>
                </a:solidFill>
              </a:defRPr>
            </a:lvl1pPr>
          </a:lstStyle>
          <a:p>
            <a:pPr lvl="0"/>
            <a:r>
              <a:rPr lang="en-US"/>
              <a:t>Click to edit Master text styles</a:t>
            </a:r>
          </a:p>
        </p:txBody>
      </p:sp>
      <p:sp>
        <p:nvSpPr>
          <p:cNvPr id="71" name="Oval 70"/>
          <p:cNvSpPr>
            <a:spLocks noChangeAspect="1"/>
          </p:cNvSpPr>
          <p:nvPr userDrawn="1"/>
        </p:nvSpPr>
        <p:spPr>
          <a:xfrm>
            <a:off x="8346211" y="4006373"/>
            <a:ext cx="1371600" cy="1371600"/>
          </a:xfrm>
          <a:prstGeom prst="ellipse">
            <a:avLst/>
          </a:prstGeom>
          <a:solidFill>
            <a:srgbClr val="B0E180"/>
          </a:solidFill>
          <a:ln>
            <a:solidFill>
              <a:srgbClr val="B0E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2" name="Picture Placeholder 4"/>
          <p:cNvSpPr>
            <a:spLocks noGrp="1" noChangeAspect="1"/>
          </p:cNvSpPr>
          <p:nvPr>
            <p:ph type="pic" sz="quarter" idx="31"/>
          </p:nvPr>
        </p:nvSpPr>
        <p:spPr>
          <a:xfrm>
            <a:off x="8306235" y="3991491"/>
            <a:ext cx="1371600" cy="1371600"/>
          </a:xfrm>
          <a:prstGeom prst="ellipse">
            <a:avLst/>
          </a:prstGeom>
        </p:spPr>
        <p:txBody>
          <a:bodyPr anchor="ctr" anchorCtr="1"/>
          <a:lstStyle>
            <a:lvl1pPr marL="0" indent="0">
              <a:buNone/>
              <a:defRPr/>
            </a:lvl1pPr>
          </a:lstStyle>
          <a:p>
            <a:r>
              <a:rPr lang="en-US"/>
              <a:t>Click icon to add picture</a:t>
            </a:r>
            <a:endParaRPr lang="en-US" dirty="0"/>
          </a:p>
        </p:txBody>
      </p:sp>
      <p:sp>
        <p:nvSpPr>
          <p:cNvPr id="73" name="Text Placeholder 42"/>
          <p:cNvSpPr>
            <a:spLocks noGrp="1"/>
          </p:cNvSpPr>
          <p:nvPr>
            <p:ph type="body" sz="quarter" idx="32"/>
          </p:nvPr>
        </p:nvSpPr>
        <p:spPr>
          <a:xfrm>
            <a:off x="8293184" y="5537393"/>
            <a:ext cx="3289216" cy="180049"/>
          </a:xfrm>
        </p:spPr>
        <p:txBody>
          <a:bodyPr wrap="square">
            <a:spAutoFit/>
          </a:bodyPr>
          <a:lstStyle>
            <a:lvl1pPr marL="0" indent="0">
              <a:buNone/>
              <a:defRPr sz="1300"/>
            </a:lvl1pPr>
          </a:lstStyle>
          <a:p>
            <a:pPr lvl="0"/>
            <a:r>
              <a:rPr lang="en-US"/>
              <a:t>Click to edit Master text styles</a:t>
            </a:r>
          </a:p>
        </p:txBody>
      </p:sp>
      <p:sp>
        <p:nvSpPr>
          <p:cNvPr id="74" name="Text Placeholder 42"/>
          <p:cNvSpPr>
            <a:spLocks noGrp="1"/>
          </p:cNvSpPr>
          <p:nvPr>
            <p:ph type="body" sz="quarter" idx="33"/>
          </p:nvPr>
        </p:nvSpPr>
        <p:spPr>
          <a:xfrm>
            <a:off x="8293184" y="5725352"/>
            <a:ext cx="3289216" cy="166199"/>
          </a:xfrm>
        </p:spPr>
        <p:txBody>
          <a:bodyPr>
            <a:spAutoFit/>
          </a:bodyPr>
          <a:lstStyle>
            <a:lvl1pPr marL="0" indent="0">
              <a:buNone/>
              <a:defRPr sz="1200" i="1">
                <a:solidFill>
                  <a:srgbClr val="5A9C43"/>
                </a:solidFill>
              </a:defRPr>
            </a:lvl1pPr>
          </a:lstStyle>
          <a:p>
            <a:pPr lvl="0"/>
            <a:r>
              <a:rPr lang="en-US"/>
              <a:t>Click to edit Master text styles</a:t>
            </a:r>
          </a:p>
        </p:txBody>
      </p:sp>
      <p:sp>
        <p:nvSpPr>
          <p:cNvPr id="49" name="TextBox 48">
            <a:extLst>
              <a:ext uri="{FF2B5EF4-FFF2-40B4-BE49-F238E27FC236}">
                <a16:creationId xmlns:a16="http://schemas.microsoft.com/office/drawing/2014/main" id="{2D116194-FA07-468F-A3CF-EB4B364BE90D}"/>
              </a:ext>
            </a:extLst>
          </p:cNvPr>
          <p:cNvSpPr txBox="1"/>
          <p:nvPr userDrawn="1"/>
        </p:nvSpPr>
        <p:spPr>
          <a:xfrm>
            <a:off x="615298" y="425543"/>
            <a:ext cx="10967103" cy="492443"/>
          </a:xfrm>
          <a:prstGeom prst="rect">
            <a:avLst/>
          </a:prstGeom>
          <a:noFill/>
        </p:spPr>
        <p:txBody>
          <a:bodyPr wrap="square" lIns="0" tIns="0" rIns="0" bIns="0" rtlCol="0">
            <a:spAutoFit/>
          </a:bodyPr>
          <a:lstStyle/>
          <a:p>
            <a:r>
              <a:rPr lang="en-US" sz="3200" dirty="0">
                <a:solidFill>
                  <a:srgbClr val="002B5C"/>
                </a:solidFill>
              </a:rPr>
              <a:t>New to the Team</a:t>
            </a:r>
            <a:endParaRPr lang="en-US" sz="3200" dirty="0"/>
          </a:p>
        </p:txBody>
      </p:sp>
      <p:sp>
        <p:nvSpPr>
          <p:cNvPr id="2" name="TextBox 1">
            <a:extLst>
              <a:ext uri="{FF2B5EF4-FFF2-40B4-BE49-F238E27FC236}">
                <a16:creationId xmlns:a16="http://schemas.microsoft.com/office/drawing/2014/main" id="{247C4E7A-BEBD-45E0-951F-703BC62303F3}"/>
              </a:ext>
            </a:extLst>
          </p:cNvPr>
          <p:cNvSpPr txBox="1"/>
          <p:nvPr userDrawn="1"/>
        </p:nvSpPr>
        <p:spPr>
          <a:xfrm>
            <a:off x="634046" y="914401"/>
            <a:ext cx="10932820"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5A9C43"/>
                </a:solidFill>
              </a:rPr>
              <a:t>Meet Our New Employees!</a:t>
            </a:r>
          </a:p>
        </p:txBody>
      </p:sp>
    </p:spTree>
    <p:extLst>
      <p:ext uri="{BB962C8B-B14F-4D97-AF65-F5344CB8AC3E}">
        <p14:creationId xmlns:p14="http://schemas.microsoft.com/office/powerpoint/2010/main" val="776290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lthyU">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11414035" y="6446582"/>
            <a:ext cx="506508" cy="411419"/>
          </a:xfrm>
          <a:prstGeom prst="rect">
            <a:avLst/>
          </a:prstGeom>
          <a:solidFill>
            <a:srgbClr val="002060"/>
          </a:solidFill>
        </p:spPr>
        <p:txBody>
          <a:bodyPr anchor="ctr"/>
          <a:lstStyle>
            <a:lvl1pPr algn="ctr">
              <a:defRPr sz="1000">
                <a:solidFill>
                  <a:schemeClr val="bg1"/>
                </a:solidFill>
              </a:defRPr>
            </a:lvl1pPr>
          </a:lstStyle>
          <a:p>
            <a:fld id="{A7D19722-9044-4D53-8564-26394DF64EA7}" type="slidenum">
              <a:rPr lang="en-US" smtClean="0"/>
              <a:pPr/>
              <a:t>‹#›</a:t>
            </a:fld>
            <a:endParaRPr lang="en-US" dirty="0"/>
          </a:p>
        </p:txBody>
      </p:sp>
      <p:sp>
        <p:nvSpPr>
          <p:cNvPr id="7" name="TextBox 6"/>
          <p:cNvSpPr txBox="1"/>
          <p:nvPr userDrawn="1"/>
        </p:nvSpPr>
        <p:spPr>
          <a:xfrm>
            <a:off x="598779" y="1687446"/>
            <a:ext cx="6737136" cy="1661993"/>
          </a:xfrm>
          <a:prstGeom prst="rect">
            <a:avLst/>
          </a:prstGeom>
          <a:noFill/>
        </p:spPr>
        <p:txBody>
          <a:bodyPr wrap="square" lIns="0" tIns="0" rIns="0" bIns="0" numCol="1" rtlCol="0">
            <a:spAutoFit/>
          </a:bodyPr>
          <a:lstStyle/>
          <a:p>
            <a:r>
              <a:rPr lang="en-US" sz="1800" dirty="0">
                <a:solidFill>
                  <a:srgbClr val="5A9C43"/>
                </a:solidFill>
              </a:rPr>
              <a:t>Educational courses to be live in the</a:t>
            </a:r>
            <a:br>
              <a:rPr lang="en-US" sz="1800" dirty="0">
                <a:solidFill>
                  <a:srgbClr val="5A9C43"/>
                </a:solidFill>
              </a:rPr>
            </a:br>
            <a:r>
              <a:rPr lang="en-US" sz="1800" dirty="0">
                <a:solidFill>
                  <a:srgbClr val="5A9C43"/>
                </a:solidFill>
              </a:rPr>
              <a:t>4th Quarter of 2021:</a:t>
            </a:r>
          </a:p>
          <a:p>
            <a:pPr marL="742950" lvl="1" indent="-285750">
              <a:buFont typeface="Arial" panose="020B0604020202020204" pitchFamily="34" charset="0"/>
              <a:buChar char="•"/>
            </a:pPr>
            <a:r>
              <a:rPr lang="en-US" sz="1800" dirty="0">
                <a:solidFill>
                  <a:srgbClr val="002B5C"/>
                </a:solidFill>
              </a:rPr>
              <a:t>Understanding the ConnectCare3 Benefit</a:t>
            </a:r>
          </a:p>
          <a:p>
            <a:pPr marL="742950" lvl="1" indent="-285750">
              <a:buFont typeface="Arial" panose="020B0604020202020204" pitchFamily="34" charset="0"/>
              <a:buChar char="•"/>
            </a:pPr>
            <a:r>
              <a:rPr lang="en-US" sz="1800" dirty="0">
                <a:solidFill>
                  <a:srgbClr val="002B5C"/>
                </a:solidFill>
              </a:rPr>
              <a:t>Importance of Primary Care and Preventive Screenings</a:t>
            </a:r>
          </a:p>
          <a:p>
            <a:pPr marL="742950" lvl="1" indent="-285750">
              <a:buFont typeface="Arial" panose="020B0604020202020204" pitchFamily="34" charset="0"/>
              <a:buChar char="•"/>
            </a:pPr>
            <a:r>
              <a:rPr lang="en-US" sz="1800" dirty="0">
                <a:solidFill>
                  <a:srgbClr val="002B5C"/>
                </a:solidFill>
              </a:rPr>
              <a:t>Diabetes 101</a:t>
            </a:r>
          </a:p>
          <a:p>
            <a:pPr marL="742950" lvl="1" indent="-285750">
              <a:buFont typeface="Arial" panose="020B0604020202020204" pitchFamily="34" charset="0"/>
              <a:buChar char="•"/>
            </a:pPr>
            <a:r>
              <a:rPr lang="en-US" sz="1800" dirty="0">
                <a:solidFill>
                  <a:srgbClr val="002B5C"/>
                </a:solidFill>
              </a:rPr>
              <a:t>Healthy Weight Management</a:t>
            </a:r>
          </a:p>
        </p:txBody>
      </p:sp>
      <p:sp>
        <p:nvSpPr>
          <p:cNvPr id="8" name="Title 1"/>
          <p:cNvSpPr txBox="1">
            <a:spLocks/>
          </p:cNvSpPr>
          <p:nvPr userDrawn="1"/>
        </p:nvSpPr>
        <p:spPr>
          <a:xfrm>
            <a:off x="609600" y="1987618"/>
            <a:ext cx="10972801" cy="954326"/>
          </a:xfrm>
          <a:prstGeom prst="rect">
            <a:avLst/>
          </a:prstGeom>
        </p:spPr>
        <p:txBody>
          <a:bodyPr lIns="0" tIns="0" rIns="0" bIns="0"/>
          <a:lstStyle>
            <a:lvl1pPr algn="l" defTabSz="914400" rtl="0" eaLnBrk="1" latinLnBrk="0" hangingPunct="1">
              <a:lnSpc>
                <a:spcPct val="90000"/>
              </a:lnSpc>
              <a:spcBef>
                <a:spcPct val="0"/>
              </a:spcBef>
              <a:buNone/>
              <a:defRPr sz="3200" kern="1200">
                <a:solidFill>
                  <a:schemeClr val="tx1"/>
                </a:solidFill>
                <a:latin typeface="+mn-lt"/>
                <a:ea typeface="+mj-ea"/>
                <a:cs typeface="+mj-cs"/>
              </a:defRPr>
            </a:lvl1pPr>
          </a:lstStyle>
          <a:p>
            <a:endParaRPr lang="en-US" sz="2000" dirty="0">
              <a:solidFill>
                <a:srgbClr val="5A9C43"/>
              </a:solidFill>
            </a:endParaRPr>
          </a:p>
        </p:txBody>
      </p:sp>
      <p:sp>
        <p:nvSpPr>
          <p:cNvPr id="2" name="Rectangle 1"/>
          <p:cNvSpPr/>
          <p:nvPr userDrawn="1"/>
        </p:nvSpPr>
        <p:spPr>
          <a:xfrm>
            <a:off x="598779" y="3804680"/>
            <a:ext cx="6737136" cy="276999"/>
          </a:xfrm>
          <a:prstGeom prst="rect">
            <a:avLst/>
          </a:prstGeom>
        </p:spPr>
        <p:txBody>
          <a:bodyPr wrap="square" lIns="0" tIns="0" rIns="0" bIns="0">
            <a:spAutoFit/>
          </a:bodyPr>
          <a:lstStyle/>
          <a:p>
            <a:pPr marL="457200" lvl="1" indent="0" algn="ctr">
              <a:buFont typeface="Arial" panose="020B0604020202020204" pitchFamily="34" charset="0"/>
              <a:buNone/>
            </a:pPr>
            <a:r>
              <a:rPr lang="en-US" sz="1800" dirty="0">
                <a:solidFill>
                  <a:srgbClr val="002B5C"/>
                </a:solidFill>
              </a:rPr>
              <a:t>One new course will be available each Quarter in 2022.</a:t>
            </a:r>
          </a:p>
        </p:txBody>
      </p:sp>
      <p:pic>
        <p:nvPicPr>
          <p:cNvPr id="12" name="Picture 11"/>
          <p:cNvPicPr>
            <a:picLocks noChangeAspect="1"/>
          </p:cNvPicPr>
          <p:nvPr userDrawn="1"/>
        </p:nvPicPr>
        <p:blipFill rotWithShape="1">
          <a:blip r:embed="rId2"/>
          <a:srcRect l="-15541" r="-15541"/>
          <a:stretch/>
        </p:blipFill>
        <p:spPr>
          <a:xfrm>
            <a:off x="7335916" y="1638528"/>
            <a:ext cx="3681273" cy="4332304"/>
          </a:xfrm>
          <a:prstGeom prst="rect">
            <a:avLst/>
          </a:prstGeom>
        </p:spPr>
      </p:pic>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val="0"/>
              </a:ext>
            </a:extLst>
          </a:blip>
          <a:srcRect l="-16630" r="-16630"/>
          <a:stretch/>
        </p:blipFill>
        <p:spPr>
          <a:xfrm>
            <a:off x="2003037" y="5289871"/>
            <a:ext cx="3928623" cy="680961"/>
          </a:xfrm>
          <a:prstGeom prst="rect">
            <a:avLst/>
          </a:prstGeom>
        </p:spPr>
      </p:pic>
      <p:sp>
        <p:nvSpPr>
          <p:cNvPr id="4" name="TextBox 3">
            <a:extLst>
              <a:ext uri="{FF2B5EF4-FFF2-40B4-BE49-F238E27FC236}">
                <a16:creationId xmlns:a16="http://schemas.microsoft.com/office/drawing/2014/main" id="{05FF888C-1E79-4A6C-93DB-41862A9868AE}"/>
              </a:ext>
            </a:extLst>
          </p:cNvPr>
          <p:cNvSpPr txBox="1"/>
          <p:nvPr userDrawn="1"/>
        </p:nvSpPr>
        <p:spPr>
          <a:xfrm>
            <a:off x="615298" y="425543"/>
            <a:ext cx="10967103" cy="492443"/>
          </a:xfrm>
          <a:prstGeom prst="rect">
            <a:avLst/>
          </a:prstGeom>
          <a:noFill/>
        </p:spPr>
        <p:txBody>
          <a:bodyPr wrap="square" lIns="0" tIns="0" rIns="0" bIns="0" rtlCol="0">
            <a:spAutoFit/>
          </a:bodyPr>
          <a:lstStyle/>
          <a:p>
            <a:r>
              <a:rPr lang="en-US" sz="3200" dirty="0">
                <a:solidFill>
                  <a:srgbClr val="002B5C"/>
                </a:solidFill>
              </a:rPr>
              <a:t>ConnectCare3 | </a:t>
            </a:r>
            <a:r>
              <a:rPr lang="en-US" sz="3200" dirty="0" err="1">
                <a:solidFill>
                  <a:srgbClr val="002B5C"/>
                </a:solidFill>
              </a:rPr>
              <a:t>HealthyU</a:t>
            </a:r>
            <a:endParaRPr lang="en-US" sz="3200" dirty="0"/>
          </a:p>
        </p:txBody>
      </p:sp>
      <p:sp>
        <p:nvSpPr>
          <p:cNvPr id="5" name="TextBox 4">
            <a:extLst>
              <a:ext uri="{FF2B5EF4-FFF2-40B4-BE49-F238E27FC236}">
                <a16:creationId xmlns:a16="http://schemas.microsoft.com/office/drawing/2014/main" id="{7B2219EF-60C1-45EB-A72D-755928375C07}"/>
              </a:ext>
            </a:extLst>
          </p:cNvPr>
          <p:cNvSpPr txBox="1"/>
          <p:nvPr userDrawn="1"/>
        </p:nvSpPr>
        <p:spPr>
          <a:xfrm>
            <a:off x="609600" y="914400"/>
            <a:ext cx="10972800"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5A9C43"/>
                </a:solidFill>
              </a:rPr>
              <a:t>Online educational modules for employees to increase health literacy and participation in ConnectCare3 services.</a:t>
            </a:r>
          </a:p>
        </p:txBody>
      </p:sp>
    </p:spTree>
    <p:extLst>
      <p:ext uri="{BB962C8B-B14F-4D97-AF65-F5344CB8AC3E}">
        <p14:creationId xmlns:p14="http://schemas.microsoft.com/office/powerpoint/2010/main" val="4085377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C3 Overview">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13542A-AFCB-C72C-F1D6-5210C8725FBA}"/>
              </a:ext>
            </a:extLst>
          </p:cNvPr>
          <p:cNvSpPr>
            <a:spLocks noGrp="1"/>
          </p:cNvSpPr>
          <p:nvPr>
            <p:ph type="sldNum" sz="quarter" idx="10"/>
          </p:nvPr>
        </p:nvSpPr>
        <p:spPr/>
        <p:txBody>
          <a:bodyPr/>
          <a:lstStyle/>
          <a:p>
            <a:fld id="{A7D19722-9044-4D53-8564-26394DF64EA7}" type="slidenum">
              <a:rPr lang="en-US" smtClean="0"/>
              <a:pPr/>
              <a:t>‹#›</a:t>
            </a:fld>
            <a:endParaRPr lang="en-US" dirty="0"/>
          </a:p>
        </p:txBody>
      </p:sp>
      <p:pic>
        <p:nvPicPr>
          <p:cNvPr id="4" name="Graphic 3">
            <a:extLst>
              <a:ext uri="{FF2B5EF4-FFF2-40B4-BE49-F238E27FC236}">
                <a16:creationId xmlns:a16="http://schemas.microsoft.com/office/drawing/2014/main" id="{A21FC440-A886-98AA-D5B5-44860E702C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1457" y="0"/>
            <a:ext cx="11582399" cy="6515100"/>
          </a:xfrm>
          <a:prstGeom prst="rect">
            <a:avLst/>
          </a:prstGeom>
        </p:spPr>
      </p:pic>
    </p:spTree>
    <p:extLst>
      <p:ext uri="{BB962C8B-B14F-4D97-AF65-F5344CB8AC3E}">
        <p14:creationId xmlns:p14="http://schemas.microsoft.com/office/powerpoint/2010/main" val="4291630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DM&amp;P">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EC42577-1E85-45A4-890F-CE972C7C6029}"/>
              </a:ext>
            </a:extLst>
          </p:cNvPr>
          <p:cNvSpPr>
            <a:spLocks noGrp="1"/>
          </p:cNvSpPr>
          <p:nvPr>
            <p:ph type="sldNum" sz="quarter" idx="10"/>
          </p:nvPr>
        </p:nvSpPr>
        <p:spPr/>
        <p:txBody>
          <a:bodyPr/>
          <a:lstStyle/>
          <a:p>
            <a:fld id="{A7D19722-9044-4D53-8564-26394DF64EA7}" type="slidenum">
              <a:rPr lang="en-US" smtClean="0"/>
              <a:pPr/>
              <a:t>‹#›</a:t>
            </a:fld>
            <a:endParaRPr lang="en-US" dirty="0"/>
          </a:p>
        </p:txBody>
      </p:sp>
      <p:pic>
        <p:nvPicPr>
          <p:cNvPr id="5" name="Picture 4">
            <a:extLst>
              <a:ext uri="{FF2B5EF4-FFF2-40B4-BE49-F238E27FC236}">
                <a16:creationId xmlns:a16="http://schemas.microsoft.com/office/drawing/2014/main" id="{1B1467B9-EA27-4E85-90A3-90C94A01548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4299" b="34299"/>
          <a:stretch/>
        </p:blipFill>
        <p:spPr>
          <a:xfrm>
            <a:off x="0" y="-8303"/>
            <a:ext cx="12192000" cy="2551806"/>
          </a:xfrm>
          <a:prstGeom prst="rect">
            <a:avLst/>
          </a:prstGeom>
        </p:spPr>
      </p:pic>
      <p:sp>
        <p:nvSpPr>
          <p:cNvPr id="6" name="Rectangle 5">
            <a:extLst>
              <a:ext uri="{FF2B5EF4-FFF2-40B4-BE49-F238E27FC236}">
                <a16:creationId xmlns:a16="http://schemas.microsoft.com/office/drawing/2014/main" id="{1DE3656F-CE7E-4987-B1FF-FBAA7A2D82A0}"/>
              </a:ext>
            </a:extLst>
          </p:cNvPr>
          <p:cNvSpPr/>
          <p:nvPr userDrawn="1"/>
        </p:nvSpPr>
        <p:spPr>
          <a:xfrm>
            <a:off x="0" y="1426020"/>
            <a:ext cx="12192000" cy="1168181"/>
          </a:xfrm>
          <a:prstGeom prst="rect">
            <a:avLst/>
          </a:prstGeom>
          <a:gradFill flip="none" rotWithShape="1">
            <a:gsLst>
              <a:gs pos="19000">
                <a:srgbClr val="FFFFFF">
                  <a:alpha val="96000"/>
                </a:srgbClr>
              </a:gs>
              <a:gs pos="0">
                <a:schemeClr val="accent1">
                  <a:lumMod val="0"/>
                  <a:lumOff val="10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 </a:t>
            </a:r>
          </a:p>
        </p:txBody>
      </p:sp>
      <p:sp>
        <p:nvSpPr>
          <p:cNvPr id="8" name="TextBox 7">
            <a:extLst>
              <a:ext uri="{FF2B5EF4-FFF2-40B4-BE49-F238E27FC236}">
                <a16:creationId xmlns:a16="http://schemas.microsoft.com/office/drawing/2014/main" id="{62BFF2BA-FD48-47E3-8B66-224B1CC99D3D}"/>
              </a:ext>
            </a:extLst>
          </p:cNvPr>
          <p:cNvSpPr txBox="1"/>
          <p:nvPr userDrawn="1"/>
        </p:nvSpPr>
        <p:spPr>
          <a:xfrm>
            <a:off x="621896" y="3231558"/>
            <a:ext cx="10948201"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B5C"/>
                </a:solidFill>
                <a:effectLst/>
                <a:uLnTx/>
                <a:uFillTx/>
                <a:latin typeface="Arial"/>
                <a:ea typeface="+mn-ea"/>
                <a:cs typeface="+mn-cs"/>
              </a:rPr>
              <a:t>Our team approach to preventing and managing chronic conditions provides you with access to resources and expertise all in one place. </a:t>
            </a:r>
            <a:endParaRPr kumimoji="0" lang="en-US" sz="1600" b="0" i="0" u="none" strike="noStrike" kern="1200" cap="none" spc="0" normalizeH="0" baseline="0" noProof="0" dirty="0">
              <a:ln>
                <a:noFill/>
              </a:ln>
              <a:solidFill>
                <a:srgbClr val="002B5C"/>
              </a:solidFill>
              <a:effectLst/>
              <a:uLnTx/>
              <a:uFillTx/>
              <a:latin typeface="Arial"/>
              <a:ea typeface="+mn-ea"/>
              <a:cs typeface="+mn-cs"/>
            </a:endParaRPr>
          </a:p>
        </p:txBody>
      </p:sp>
      <p:sp>
        <p:nvSpPr>
          <p:cNvPr id="9" name="TextBox 8">
            <a:extLst>
              <a:ext uri="{FF2B5EF4-FFF2-40B4-BE49-F238E27FC236}">
                <a16:creationId xmlns:a16="http://schemas.microsoft.com/office/drawing/2014/main" id="{93C8CABD-0EB4-449D-97D7-ACAC1353549B}"/>
              </a:ext>
            </a:extLst>
          </p:cNvPr>
          <p:cNvSpPr txBox="1"/>
          <p:nvPr userDrawn="1"/>
        </p:nvSpPr>
        <p:spPr>
          <a:xfrm>
            <a:off x="621895" y="4141224"/>
            <a:ext cx="5587228" cy="153888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B5C"/>
                </a:solidFill>
                <a:effectLst/>
                <a:uLnTx/>
                <a:uFillTx/>
                <a:latin typeface="Arial"/>
                <a:ea typeface="+mn-ea"/>
                <a:cs typeface="+mn-cs"/>
              </a:rPr>
              <a:t>Eligible conditions for the Chronic Disease Management program: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B5C"/>
                </a:solidFill>
                <a:effectLst/>
                <a:uLnTx/>
                <a:uFillTx/>
                <a:latin typeface="Arial"/>
                <a:ea typeface="+mn-ea"/>
                <a:cs typeface="+mn-cs"/>
              </a:rPr>
              <a:t>Diabetes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B5C"/>
                </a:solidFill>
                <a:effectLst/>
                <a:uLnTx/>
                <a:uFillTx/>
                <a:latin typeface="Arial"/>
                <a:ea typeface="+mn-ea"/>
                <a:cs typeface="+mn-cs"/>
              </a:rPr>
              <a:t>High Blood Pressure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B5C"/>
                </a:solidFill>
                <a:effectLst/>
                <a:uLnTx/>
                <a:uFillTx/>
                <a:latin typeface="Arial"/>
                <a:ea typeface="+mn-ea"/>
                <a:cs typeface="+mn-cs"/>
              </a:rPr>
              <a:t>High Cholesterol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B5C"/>
                </a:solidFill>
                <a:effectLst/>
                <a:uLnTx/>
                <a:uFillTx/>
                <a:latin typeface="Arial"/>
                <a:ea typeface="+mn-ea"/>
                <a:cs typeface="+mn-cs"/>
              </a:rPr>
              <a:t>Obesity</a:t>
            </a:r>
          </a:p>
        </p:txBody>
      </p:sp>
      <p:sp>
        <p:nvSpPr>
          <p:cNvPr id="10" name="TextBox 9">
            <a:extLst>
              <a:ext uri="{FF2B5EF4-FFF2-40B4-BE49-F238E27FC236}">
                <a16:creationId xmlns:a16="http://schemas.microsoft.com/office/drawing/2014/main" id="{731C93EF-EF68-46D7-A2F8-D6F7DDE577FF}"/>
              </a:ext>
            </a:extLst>
          </p:cNvPr>
          <p:cNvSpPr txBox="1"/>
          <p:nvPr userDrawn="1"/>
        </p:nvSpPr>
        <p:spPr>
          <a:xfrm>
            <a:off x="6303114" y="4138084"/>
            <a:ext cx="5110921" cy="153888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B5C"/>
                </a:solidFill>
                <a:effectLst/>
                <a:uLnTx/>
                <a:uFillTx/>
                <a:latin typeface="Arial"/>
                <a:ea typeface="+mn-ea"/>
                <a:cs typeface="+mn-cs"/>
              </a:rPr>
              <a:t>Eligible conditions for the Chronic Disease Prevention program: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B5C"/>
                </a:solidFill>
                <a:effectLst/>
                <a:uLnTx/>
                <a:uFillTx/>
                <a:latin typeface="Arial"/>
                <a:ea typeface="+mn-ea"/>
                <a:cs typeface="+mn-cs"/>
              </a:rPr>
              <a:t>Prediabetes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B5C"/>
                </a:solidFill>
                <a:effectLst/>
                <a:uLnTx/>
                <a:uFillTx/>
                <a:latin typeface="Arial"/>
                <a:ea typeface="+mn-ea"/>
                <a:cs typeface="+mn-cs"/>
              </a:rPr>
              <a:t>Prehypertension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B5C"/>
                </a:solidFill>
                <a:effectLst/>
                <a:uLnTx/>
                <a:uFillTx/>
                <a:latin typeface="Arial"/>
                <a:ea typeface="+mn-ea"/>
                <a:cs typeface="+mn-cs"/>
              </a:rPr>
              <a:t>Overweight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B5C"/>
                </a:solidFill>
                <a:effectLst/>
                <a:uLnTx/>
                <a:uFillTx/>
                <a:latin typeface="Arial"/>
                <a:ea typeface="+mn-ea"/>
                <a:cs typeface="+mn-cs"/>
              </a:rPr>
              <a:t>Family History of Chronic Diseases</a:t>
            </a:r>
          </a:p>
        </p:txBody>
      </p:sp>
      <p:cxnSp>
        <p:nvCxnSpPr>
          <p:cNvPr id="11" name="Straight Connector 10">
            <a:extLst>
              <a:ext uri="{FF2B5EF4-FFF2-40B4-BE49-F238E27FC236}">
                <a16:creationId xmlns:a16="http://schemas.microsoft.com/office/drawing/2014/main" id="{E2C2276F-7AB3-4A0C-8450-F19337EF741F}"/>
              </a:ext>
            </a:extLst>
          </p:cNvPr>
          <p:cNvCxnSpPr/>
          <p:nvPr userDrawn="1"/>
        </p:nvCxnSpPr>
        <p:spPr>
          <a:xfrm>
            <a:off x="5970309" y="4138085"/>
            <a:ext cx="0" cy="1877437"/>
          </a:xfrm>
          <a:prstGeom prst="line">
            <a:avLst/>
          </a:prstGeom>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58BAF355-3A2A-4D43-AE10-8F982C1C1E76}"/>
              </a:ext>
            </a:extLst>
          </p:cNvPr>
          <p:cNvSpPr txBox="1">
            <a:spLocks/>
          </p:cNvSpPr>
          <p:nvPr userDrawn="1"/>
        </p:nvSpPr>
        <p:spPr>
          <a:xfrm>
            <a:off x="621895" y="2725196"/>
            <a:ext cx="10972800" cy="4431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3200" kern="1200">
                <a:solidFill>
                  <a:srgbClr val="002B5C"/>
                </a:solidFill>
                <a:latin typeface="+mn-lt"/>
                <a:ea typeface="+mj-ea"/>
                <a:cs typeface="+mj-cs"/>
              </a:defRPr>
            </a:lvl1pPr>
          </a:lstStyle>
          <a:p>
            <a:r>
              <a:rPr lang="en-US" sz="3200" dirty="0"/>
              <a:t>Chronic Disease Management &amp; Prevention</a:t>
            </a:r>
          </a:p>
        </p:txBody>
      </p:sp>
    </p:spTree>
    <p:extLst>
      <p:ext uri="{BB962C8B-B14F-4D97-AF65-F5344CB8AC3E}">
        <p14:creationId xmlns:p14="http://schemas.microsoft.com/office/powerpoint/2010/main" val="3347114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se Navigatio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EC42577-1E85-45A4-890F-CE972C7C6029}"/>
              </a:ext>
            </a:extLst>
          </p:cNvPr>
          <p:cNvSpPr>
            <a:spLocks noGrp="1"/>
          </p:cNvSpPr>
          <p:nvPr>
            <p:ph type="sldNum" sz="quarter" idx="10"/>
          </p:nvPr>
        </p:nvSpPr>
        <p:spPr/>
        <p:txBody>
          <a:bodyPr/>
          <a:lstStyle/>
          <a:p>
            <a:fld id="{A7D19722-9044-4D53-8564-26394DF64EA7}" type="slidenum">
              <a:rPr lang="en-US" smtClean="0"/>
              <a:pPr/>
              <a:t>‹#›</a:t>
            </a:fld>
            <a:endParaRPr lang="en-US" dirty="0"/>
          </a:p>
        </p:txBody>
      </p:sp>
      <p:pic>
        <p:nvPicPr>
          <p:cNvPr id="5" name="Picture 4">
            <a:extLst>
              <a:ext uri="{FF2B5EF4-FFF2-40B4-BE49-F238E27FC236}">
                <a16:creationId xmlns:a16="http://schemas.microsoft.com/office/drawing/2014/main" id="{03A61A68-2B64-4B6A-9A4F-74A96955342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473" b="8473"/>
          <a:stretch/>
        </p:blipFill>
        <p:spPr>
          <a:xfrm>
            <a:off x="0" y="1"/>
            <a:ext cx="12192000" cy="3375267"/>
          </a:xfrm>
          <a:prstGeom prst="rect">
            <a:avLst/>
          </a:prstGeom>
        </p:spPr>
      </p:pic>
      <p:sp>
        <p:nvSpPr>
          <p:cNvPr id="6" name="Rectangle 5">
            <a:extLst>
              <a:ext uri="{FF2B5EF4-FFF2-40B4-BE49-F238E27FC236}">
                <a16:creationId xmlns:a16="http://schemas.microsoft.com/office/drawing/2014/main" id="{BB354426-8CA1-4ADD-B8D2-4465DF933AC6}"/>
              </a:ext>
            </a:extLst>
          </p:cNvPr>
          <p:cNvSpPr/>
          <p:nvPr userDrawn="1"/>
        </p:nvSpPr>
        <p:spPr>
          <a:xfrm>
            <a:off x="0" y="2215733"/>
            <a:ext cx="12192000" cy="1168181"/>
          </a:xfrm>
          <a:prstGeom prst="rect">
            <a:avLst/>
          </a:prstGeom>
          <a:gradFill flip="none" rotWithShape="1">
            <a:gsLst>
              <a:gs pos="19000">
                <a:srgbClr val="FFFFFF">
                  <a:alpha val="96000"/>
                </a:srgbClr>
              </a:gs>
              <a:gs pos="0">
                <a:schemeClr val="accent1">
                  <a:lumMod val="0"/>
                  <a:lumOff val="10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800" dirty="0"/>
              <a:t> </a:t>
            </a:r>
          </a:p>
        </p:txBody>
      </p:sp>
      <p:sp>
        <p:nvSpPr>
          <p:cNvPr id="8" name="TextBox 7">
            <a:extLst>
              <a:ext uri="{FF2B5EF4-FFF2-40B4-BE49-F238E27FC236}">
                <a16:creationId xmlns:a16="http://schemas.microsoft.com/office/drawing/2014/main" id="{C62AC651-BAD9-4B23-ACE0-C36FEA8CF40F}"/>
              </a:ext>
            </a:extLst>
          </p:cNvPr>
          <p:cNvSpPr txBox="1"/>
          <p:nvPr userDrawn="1"/>
        </p:nvSpPr>
        <p:spPr>
          <a:xfrm>
            <a:off x="609602" y="4258863"/>
            <a:ext cx="10988837" cy="1508105"/>
          </a:xfrm>
          <a:prstGeom prst="rect">
            <a:avLst/>
          </a:prstGeom>
          <a:noFill/>
        </p:spPr>
        <p:txBody>
          <a:bodyPr wrap="square" lIns="0" tIns="0" rIns="0" bIns="0" rtlCol="0">
            <a:spAutoFit/>
          </a:bodyPr>
          <a:lstStyle/>
          <a:p>
            <a:r>
              <a:rPr lang="en-US" sz="1800" dirty="0">
                <a:solidFill>
                  <a:srgbClr val="002B5C"/>
                </a:solidFill>
              </a:rPr>
              <a:t>Our nurse navigators are able to research your diagnosis and:</a:t>
            </a:r>
          </a:p>
          <a:p>
            <a:pPr marL="742950" lvl="1" indent="-285750">
              <a:buFont typeface="Arial" panose="020B0604020202020204" pitchFamily="34" charset="0"/>
              <a:buChar char="•"/>
            </a:pPr>
            <a:r>
              <a:rPr lang="en-US" sz="1600" dirty="0">
                <a:solidFill>
                  <a:srgbClr val="002B5C"/>
                </a:solidFill>
              </a:rPr>
              <a:t>Explain your diagnosis</a:t>
            </a:r>
          </a:p>
          <a:p>
            <a:pPr marL="742950" lvl="1" indent="-285750">
              <a:buFont typeface="Arial" panose="020B0604020202020204" pitchFamily="34" charset="0"/>
              <a:buChar char="•"/>
            </a:pPr>
            <a:r>
              <a:rPr lang="en-US" sz="1600" dirty="0">
                <a:solidFill>
                  <a:srgbClr val="002B5C"/>
                </a:solidFill>
              </a:rPr>
              <a:t>Provide you treatment and physician options</a:t>
            </a:r>
          </a:p>
          <a:p>
            <a:pPr marL="742950" lvl="1" indent="-285750">
              <a:buFont typeface="Arial" panose="020B0604020202020204" pitchFamily="34" charset="0"/>
              <a:buChar char="•"/>
            </a:pPr>
            <a:r>
              <a:rPr lang="en-US" sz="1600" dirty="0">
                <a:solidFill>
                  <a:srgbClr val="002B5C"/>
                </a:solidFill>
              </a:rPr>
              <a:t>Aid you in preparing for physician appointments</a:t>
            </a:r>
          </a:p>
          <a:p>
            <a:endParaRPr lang="en-US" sz="1600" dirty="0">
              <a:solidFill>
                <a:srgbClr val="002B5C"/>
              </a:solidFill>
            </a:endParaRPr>
          </a:p>
          <a:p>
            <a:r>
              <a:rPr lang="en-US" sz="1600" i="1" dirty="0">
                <a:solidFill>
                  <a:srgbClr val="002B5C"/>
                </a:solidFill>
              </a:rPr>
              <a:t>To work with a nurse navigator, you need a medical diagnosis that requires a specialist.</a:t>
            </a:r>
          </a:p>
        </p:txBody>
      </p:sp>
      <p:sp>
        <p:nvSpPr>
          <p:cNvPr id="9" name="Title 1">
            <a:extLst>
              <a:ext uri="{FF2B5EF4-FFF2-40B4-BE49-F238E27FC236}">
                <a16:creationId xmlns:a16="http://schemas.microsoft.com/office/drawing/2014/main" id="{E3253D1E-EB55-4A83-9D59-105D5CD42082}"/>
              </a:ext>
            </a:extLst>
          </p:cNvPr>
          <p:cNvSpPr txBox="1">
            <a:spLocks/>
          </p:cNvSpPr>
          <p:nvPr userDrawn="1"/>
        </p:nvSpPr>
        <p:spPr>
          <a:xfrm>
            <a:off x="601582" y="3590247"/>
            <a:ext cx="10988837" cy="4431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3200" kern="1200">
                <a:solidFill>
                  <a:srgbClr val="002B5C"/>
                </a:solidFill>
                <a:latin typeface="+mn-lt"/>
                <a:ea typeface="+mj-ea"/>
                <a:cs typeface="+mj-cs"/>
              </a:defRPr>
            </a:lvl1pPr>
          </a:lstStyle>
          <a:p>
            <a:r>
              <a:rPr lang="en-US" sz="3200" dirty="0"/>
              <a:t>Nurse Navigation</a:t>
            </a:r>
          </a:p>
        </p:txBody>
      </p:sp>
    </p:spTree>
    <p:extLst>
      <p:ext uri="{BB962C8B-B14F-4D97-AF65-F5344CB8AC3E}">
        <p14:creationId xmlns:p14="http://schemas.microsoft.com/office/powerpoint/2010/main" val="311488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23 Wellness Topics (Jan. - Jun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31B2566-EB06-A0ED-A985-EDF2B0485A8A}"/>
              </a:ext>
            </a:extLst>
          </p:cNvPr>
          <p:cNvSpPr>
            <a:spLocks noGrp="1"/>
          </p:cNvSpPr>
          <p:nvPr>
            <p:ph type="sldNum" sz="quarter" idx="10"/>
          </p:nvPr>
        </p:nvSpPr>
        <p:spPr/>
        <p:txBody>
          <a:bodyPr/>
          <a:lstStyle/>
          <a:p>
            <a:fld id="{A7D19722-9044-4D53-8564-26394DF64EA7}" type="slidenum">
              <a:rPr lang="en-US" smtClean="0"/>
              <a:pPr/>
              <a:t>‹#›</a:t>
            </a:fld>
            <a:endParaRPr lang="en-US" dirty="0"/>
          </a:p>
        </p:txBody>
      </p:sp>
      <p:sp>
        <p:nvSpPr>
          <p:cNvPr id="2" name="Rectangle 1">
            <a:extLst>
              <a:ext uri="{FF2B5EF4-FFF2-40B4-BE49-F238E27FC236}">
                <a16:creationId xmlns:a16="http://schemas.microsoft.com/office/drawing/2014/main" id="{BBD0C215-CA96-36B5-4981-BEE8C99A5F15}"/>
              </a:ext>
            </a:extLst>
          </p:cNvPr>
          <p:cNvSpPr/>
          <p:nvPr userDrawn="1"/>
        </p:nvSpPr>
        <p:spPr>
          <a:xfrm>
            <a:off x="1982671" y="374013"/>
            <a:ext cx="2560320" cy="3623438"/>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AF8EB0C-5C2A-4956-2D95-42FE110C10C3}"/>
              </a:ext>
            </a:extLst>
          </p:cNvPr>
          <p:cNvSpPr/>
          <p:nvPr userDrawn="1"/>
        </p:nvSpPr>
        <p:spPr>
          <a:xfrm>
            <a:off x="1982671" y="4112900"/>
            <a:ext cx="2560320" cy="1975700"/>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3B9D1F-4784-59F5-B94C-4C2E106520AD}"/>
              </a:ext>
            </a:extLst>
          </p:cNvPr>
          <p:cNvSpPr/>
          <p:nvPr userDrawn="1"/>
        </p:nvSpPr>
        <p:spPr>
          <a:xfrm>
            <a:off x="4736303" y="374013"/>
            <a:ext cx="2560320" cy="1939634"/>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475872B6-D0F6-7FF9-9925-C368A7F3EE8C}"/>
              </a:ext>
            </a:extLst>
          </p:cNvPr>
          <p:cNvSpPr/>
          <p:nvPr userDrawn="1"/>
        </p:nvSpPr>
        <p:spPr>
          <a:xfrm>
            <a:off x="4736303" y="2435358"/>
            <a:ext cx="2560320" cy="3652853"/>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5B489E7-76F5-8302-5545-7495C4890480}"/>
              </a:ext>
            </a:extLst>
          </p:cNvPr>
          <p:cNvSpPr/>
          <p:nvPr userDrawn="1"/>
        </p:nvSpPr>
        <p:spPr>
          <a:xfrm>
            <a:off x="7517131" y="374818"/>
            <a:ext cx="2560320" cy="3623439"/>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C8A9B80-1F50-1823-6069-D3B0E33C087B}"/>
              </a:ext>
            </a:extLst>
          </p:cNvPr>
          <p:cNvSpPr/>
          <p:nvPr userDrawn="1"/>
        </p:nvSpPr>
        <p:spPr>
          <a:xfrm>
            <a:off x="7517131" y="4112510"/>
            <a:ext cx="2560320" cy="1975701"/>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41CB3232-E5FA-E9A7-4BB5-507423E21C98}"/>
              </a:ext>
            </a:extLst>
          </p:cNvPr>
          <p:cNvSpPr txBox="1"/>
          <p:nvPr userDrawn="1"/>
        </p:nvSpPr>
        <p:spPr>
          <a:xfrm>
            <a:off x="1982671" y="1443073"/>
            <a:ext cx="1097280" cy="369332"/>
          </a:xfrm>
          <a:prstGeom prst="rect">
            <a:avLst/>
          </a:prstGeom>
          <a:noFill/>
        </p:spPr>
        <p:txBody>
          <a:bodyPr wrap="none" lIns="182880" rtlCol="0" anchor="ctr">
            <a:noAutofit/>
          </a:bodyPr>
          <a:lstStyle/>
          <a:p>
            <a:r>
              <a:rPr lang="en-US" sz="2000" dirty="0">
                <a:solidFill>
                  <a:srgbClr val="002B5C"/>
                </a:solidFill>
              </a:rPr>
              <a:t>January</a:t>
            </a:r>
          </a:p>
        </p:txBody>
      </p:sp>
      <p:sp>
        <p:nvSpPr>
          <p:cNvPr id="34" name="TextBox 33">
            <a:extLst>
              <a:ext uri="{FF2B5EF4-FFF2-40B4-BE49-F238E27FC236}">
                <a16:creationId xmlns:a16="http://schemas.microsoft.com/office/drawing/2014/main" id="{0BFA179C-F7F9-8303-6E10-3F5AA2AC2652}"/>
              </a:ext>
            </a:extLst>
          </p:cNvPr>
          <p:cNvSpPr txBox="1"/>
          <p:nvPr userDrawn="1"/>
        </p:nvSpPr>
        <p:spPr>
          <a:xfrm>
            <a:off x="4736303" y="1443071"/>
            <a:ext cx="1097280" cy="369332"/>
          </a:xfrm>
          <a:prstGeom prst="rect">
            <a:avLst/>
          </a:prstGeom>
          <a:noFill/>
        </p:spPr>
        <p:txBody>
          <a:bodyPr wrap="none" lIns="182880" rtlCol="0" anchor="ctr">
            <a:noAutofit/>
          </a:bodyPr>
          <a:lstStyle/>
          <a:p>
            <a:r>
              <a:rPr lang="en-US" sz="2000" dirty="0">
                <a:solidFill>
                  <a:srgbClr val="002B5C"/>
                </a:solidFill>
              </a:rPr>
              <a:t>February</a:t>
            </a:r>
          </a:p>
        </p:txBody>
      </p:sp>
      <p:sp>
        <p:nvSpPr>
          <p:cNvPr id="35" name="TextBox 34">
            <a:extLst>
              <a:ext uri="{FF2B5EF4-FFF2-40B4-BE49-F238E27FC236}">
                <a16:creationId xmlns:a16="http://schemas.microsoft.com/office/drawing/2014/main" id="{E1920C34-CE0F-AE7C-A910-F52145D40106}"/>
              </a:ext>
            </a:extLst>
          </p:cNvPr>
          <p:cNvSpPr txBox="1"/>
          <p:nvPr userDrawn="1"/>
        </p:nvSpPr>
        <p:spPr>
          <a:xfrm>
            <a:off x="7517131" y="1443879"/>
            <a:ext cx="1097280" cy="369332"/>
          </a:xfrm>
          <a:prstGeom prst="rect">
            <a:avLst/>
          </a:prstGeom>
          <a:noFill/>
        </p:spPr>
        <p:txBody>
          <a:bodyPr wrap="none" lIns="182880" rtlCol="0" anchor="ctr">
            <a:noAutofit/>
          </a:bodyPr>
          <a:lstStyle/>
          <a:p>
            <a:r>
              <a:rPr lang="en-US" sz="2000" dirty="0">
                <a:solidFill>
                  <a:srgbClr val="002B5C"/>
                </a:solidFill>
              </a:rPr>
              <a:t>March</a:t>
            </a:r>
          </a:p>
        </p:txBody>
      </p:sp>
      <p:sp>
        <p:nvSpPr>
          <p:cNvPr id="36" name="TextBox 35">
            <a:extLst>
              <a:ext uri="{FF2B5EF4-FFF2-40B4-BE49-F238E27FC236}">
                <a16:creationId xmlns:a16="http://schemas.microsoft.com/office/drawing/2014/main" id="{85B6AF0C-4511-0A6E-4012-A550851CB1AE}"/>
              </a:ext>
            </a:extLst>
          </p:cNvPr>
          <p:cNvSpPr txBox="1"/>
          <p:nvPr userDrawn="1"/>
        </p:nvSpPr>
        <p:spPr>
          <a:xfrm>
            <a:off x="1982671" y="5181960"/>
            <a:ext cx="1097280" cy="369332"/>
          </a:xfrm>
          <a:prstGeom prst="rect">
            <a:avLst/>
          </a:prstGeom>
          <a:noFill/>
        </p:spPr>
        <p:txBody>
          <a:bodyPr wrap="none" lIns="182880" rtlCol="0" anchor="ctr">
            <a:noAutofit/>
          </a:bodyPr>
          <a:lstStyle/>
          <a:p>
            <a:r>
              <a:rPr lang="en-US" sz="2000" dirty="0">
                <a:solidFill>
                  <a:srgbClr val="002B5C"/>
                </a:solidFill>
              </a:rPr>
              <a:t>April</a:t>
            </a:r>
          </a:p>
        </p:txBody>
      </p:sp>
      <p:sp>
        <p:nvSpPr>
          <p:cNvPr id="37" name="TextBox 36">
            <a:extLst>
              <a:ext uri="{FF2B5EF4-FFF2-40B4-BE49-F238E27FC236}">
                <a16:creationId xmlns:a16="http://schemas.microsoft.com/office/drawing/2014/main" id="{0C9B674D-73BD-6DB2-7FA8-8DA27124BF82}"/>
              </a:ext>
            </a:extLst>
          </p:cNvPr>
          <p:cNvSpPr txBox="1"/>
          <p:nvPr userDrawn="1"/>
        </p:nvSpPr>
        <p:spPr>
          <a:xfrm>
            <a:off x="4736303" y="3504417"/>
            <a:ext cx="1097280" cy="369332"/>
          </a:xfrm>
          <a:prstGeom prst="rect">
            <a:avLst/>
          </a:prstGeom>
          <a:noFill/>
        </p:spPr>
        <p:txBody>
          <a:bodyPr wrap="none" lIns="182880" rtlCol="0" anchor="ctr">
            <a:noAutofit/>
          </a:bodyPr>
          <a:lstStyle/>
          <a:p>
            <a:r>
              <a:rPr lang="en-US" sz="2000" dirty="0">
                <a:solidFill>
                  <a:srgbClr val="002B5C"/>
                </a:solidFill>
              </a:rPr>
              <a:t>May</a:t>
            </a:r>
          </a:p>
        </p:txBody>
      </p:sp>
      <p:sp>
        <p:nvSpPr>
          <p:cNvPr id="38" name="TextBox 37">
            <a:extLst>
              <a:ext uri="{FF2B5EF4-FFF2-40B4-BE49-F238E27FC236}">
                <a16:creationId xmlns:a16="http://schemas.microsoft.com/office/drawing/2014/main" id="{4326D449-E70F-317F-7381-51BBD3CB9712}"/>
              </a:ext>
            </a:extLst>
          </p:cNvPr>
          <p:cNvSpPr txBox="1"/>
          <p:nvPr userDrawn="1"/>
        </p:nvSpPr>
        <p:spPr>
          <a:xfrm>
            <a:off x="7517131" y="5181570"/>
            <a:ext cx="1097280" cy="369332"/>
          </a:xfrm>
          <a:prstGeom prst="rect">
            <a:avLst/>
          </a:prstGeom>
          <a:noFill/>
        </p:spPr>
        <p:txBody>
          <a:bodyPr wrap="none" lIns="182880" rtlCol="0" anchor="ctr">
            <a:noAutofit/>
          </a:bodyPr>
          <a:lstStyle/>
          <a:p>
            <a:r>
              <a:rPr lang="en-US" sz="2000" dirty="0">
                <a:solidFill>
                  <a:srgbClr val="002B5C"/>
                </a:solidFill>
              </a:rPr>
              <a:t>June</a:t>
            </a:r>
          </a:p>
        </p:txBody>
      </p:sp>
      <p:sp>
        <p:nvSpPr>
          <p:cNvPr id="39" name="TextBox 38">
            <a:extLst>
              <a:ext uri="{FF2B5EF4-FFF2-40B4-BE49-F238E27FC236}">
                <a16:creationId xmlns:a16="http://schemas.microsoft.com/office/drawing/2014/main" id="{696C9B96-C6CF-E5BF-A656-FC28222106B4}"/>
              </a:ext>
            </a:extLst>
          </p:cNvPr>
          <p:cNvSpPr txBox="1"/>
          <p:nvPr userDrawn="1"/>
        </p:nvSpPr>
        <p:spPr>
          <a:xfrm>
            <a:off x="1982671" y="1792937"/>
            <a:ext cx="2445808" cy="1908215"/>
          </a:xfrm>
          <a:prstGeom prst="rect">
            <a:avLst/>
          </a:prstGeom>
          <a:noFill/>
        </p:spPr>
        <p:txBody>
          <a:bodyPr wrap="square" lIns="182880" rIns="91440" rtlCol="0">
            <a:spAutoFit/>
          </a:bodyPr>
          <a:lstStyle/>
          <a:p>
            <a:r>
              <a:rPr lang="en-US" sz="1400" dirty="0"/>
              <a:t>Nurse Navigation &amp; Patient Outcomes</a:t>
            </a:r>
          </a:p>
          <a:p>
            <a:r>
              <a:rPr lang="en-US" sz="1000" dirty="0"/>
              <a:t>Webinar: No Plan, No Problem: Winning Strategies for your Health – </a:t>
            </a:r>
          </a:p>
          <a:p>
            <a:r>
              <a:rPr lang="en-US" sz="1000" b="1" dirty="0"/>
              <a:t>January 11</a:t>
            </a:r>
            <a:r>
              <a:rPr lang="en-US" sz="1000" b="1" baseline="30000" dirty="0"/>
              <a:t>th</a:t>
            </a:r>
            <a:r>
              <a:rPr lang="en-US" sz="1000" b="1" dirty="0"/>
              <a:t> </a:t>
            </a:r>
          </a:p>
          <a:p>
            <a:endParaRPr lang="en-US" sz="1000" dirty="0"/>
          </a:p>
          <a:p>
            <a:r>
              <a:rPr lang="en-US" sz="1000" dirty="0"/>
              <a:t>Join us for a conversation with ConnectCare3’s nurse navigators and learn how to maximize your interactions with healthcare professionals for better outcomes.</a:t>
            </a:r>
          </a:p>
        </p:txBody>
      </p:sp>
      <p:sp>
        <p:nvSpPr>
          <p:cNvPr id="40" name="TextBox 39">
            <a:extLst>
              <a:ext uri="{FF2B5EF4-FFF2-40B4-BE49-F238E27FC236}">
                <a16:creationId xmlns:a16="http://schemas.microsoft.com/office/drawing/2014/main" id="{AFD60520-7541-3F64-DF17-4EBEF881D76A}"/>
              </a:ext>
            </a:extLst>
          </p:cNvPr>
          <p:cNvSpPr txBox="1"/>
          <p:nvPr userDrawn="1"/>
        </p:nvSpPr>
        <p:spPr>
          <a:xfrm>
            <a:off x="4736302" y="1792935"/>
            <a:ext cx="2692839" cy="307777"/>
          </a:xfrm>
          <a:prstGeom prst="rect">
            <a:avLst/>
          </a:prstGeom>
          <a:noFill/>
        </p:spPr>
        <p:txBody>
          <a:bodyPr wrap="square" lIns="182880" rIns="91440" rtlCol="0">
            <a:spAutoFit/>
          </a:bodyPr>
          <a:lstStyle/>
          <a:p>
            <a:r>
              <a:rPr lang="en-US" sz="1400" dirty="0"/>
              <a:t>Patient Advocacy</a:t>
            </a:r>
          </a:p>
        </p:txBody>
      </p:sp>
      <p:sp>
        <p:nvSpPr>
          <p:cNvPr id="41" name="TextBox 40">
            <a:extLst>
              <a:ext uri="{FF2B5EF4-FFF2-40B4-BE49-F238E27FC236}">
                <a16:creationId xmlns:a16="http://schemas.microsoft.com/office/drawing/2014/main" id="{8B66A61C-4622-A80D-7302-0D597F4BB5AE}"/>
              </a:ext>
            </a:extLst>
          </p:cNvPr>
          <p:cNvSpPr txBox="1"/>
          <p:nvPr userDrawn="1"/>
        </p:nvSpPr>
        <p:spPr>
          <a:xfrm>
            <a:off x="7517131" y="1813211"/>
            <a:ext cx="2445809" cy="1384995"/>
          </a:xfrm>
          <a:prstGeom prst="rect">
            <a:avLst/>
          </a:prstGeom>
          <a:noFill/>
        </p:spPr>
        <p:txBody>
          <a:bodyPr wrap="square" lIns="182880" rIns="91440" rtlCol="0">
            <a:spAutoFit/>
          </a:bodyPr>
          <a:lstStyle/>
          <a:p>
            <a:r>
              <a:rPr lang="en-US" sz="1400" dirty="0"/>
              <a:t>Health Coaching</a:t>
            </a:r>
          </a:p>
          <a:p>
            <a:r>
              <a:rPr lang="en-US" sz="1000" dirty="0"/>
              <a:t>Webinar: With the Help of a Health Coach – </a:t>
            </a:r>
            <a:r>
              <a:rPr lang="en-US" sz="1000" b="1" dirty="0"/>
              <a:t>March 8</a:t>
            </a:r>
            <a:r>
              <a:rPr lang="en-US" sz="1000" b="1" baseline="30000" dirty="0"/>
              <a:t>th</a:t>
            </a:r>
            <a:r>
              <a:rPr lang="en-US" sz="1000" b="1" dirty="0"/>
              <a:t> </a:t>
            </a:r>
          </a:p>
          <a:p>
            <a:endParaRPr lang="en-US" sz="1000" b="1" dirty="0"/>
          </a:p>
          <a:p>
            <a:r>
              <a:rPr lang="en-US" sz="1000" dirty="0"/>
              <a:t>Join ConnectCare3’s health coaches as they share all the ways that they can support you on your journey to enhanced health and wellbeing.</a:t>
            </a:r>
          </a:p>
        </p:txBody>
      </p:sp>
      <p:sp>
        <p:nvSpPr>
          <p:cNvPr id="42" name="TextBox 41">
            <a:extLst>
              <a:ext uri="{FF2B5EF4-FFF2-40B4-BE49-F238E27FC236}">
                <a16:creationId xmlns:a16="http://schemas.microsoft.com/office/drawing/2014/main" id="{AD59E229-1DFA-754C-1ABC-1C83726A9895}"/>
              </a:ext>
            </a:extLst>
          </p:cNvPr>
          <p:cNvSpPr txBox="1"/>
          <p:nvPr userDrawn="1"/>
        </p:nvSpPr>
        <p:spPr>
          <a:xfrm>
            <a:off x="1982671" y="5551292"/>
            <a:ext cx="2560320" cy="307777"/>
          </a:xfrm>
          <a:prstGeom prst="rect">
            <a:avLst/>
          </a:prstGeom>
          <a:noFill/>
        </p:spPr>
        <p:txBody>
          <a:bodyPr wrap="square" lIns="182880" rIns="91440" rtlCol="0">
            <a:spAutoFit/>
          </a:bodyPr>
          <a:lstStyle/>
          <a:p>
            <a:r>
              <a:rPr lang="en-US" sz="1400" dirty="0"/>
              <a:t>Mental Health Matters</a:t>
            </a:r>
          </a:p>
        </p:txBody>
      </p:sp>
      <p:sp>
        <p:nvSpPr>
          <p:cNvPr id="43" name="TextBox 42">
            <a:extLst>
              <a:ext uri="{FF2B5EF4-FFF2-40B4-BE49-F238E27FC236}">
                <a16:creationId xmlns:a16="http://schemas.microsoft.com/office/drawing/2014/main" id="{B8E428FE-725B-DE23-1C87-82023389D3C4}"/>
              </a:ext>
            </a:extLst>
          </p:cNvPr>
          <p:cNvSpPr txBox="1"/>
          <p:nvPr userDrawn="1"/>
        </p:nvSpPr>
        <p:spPr>
          <a:xfrm>
            <a:off x="4736303" y="3873749"/>
            <a:ext cx="2445809" cy="2154436"/>
          </a:xfrm>
          <a:prstGeom prst="rect">
            <a:avLst/>
          </a:prstGeom>
          <a:noFill/>
        </p:spPr>
        <p:txBody>
          <a:bodyPr wrap="square" lIns="182880" rIns="91440" rtlCol="0">
            <a:spAutoFit/>
          </a:bodyPr>
          <a:lstStyle/>
          <a:p>
            <a:r>
              <a:rPr lang="en-US" sz="1400" dirty="0"/>
              <a:t>Fitness Fundamentals</a:t>
            </a:r>
          </a:p>
          <a:p>
            <a:r>
              <a:rPr lang="en-US" sz="1000" dirty="0"/>
              <a:t>Webinar: Cardiovascular Exercise: The Why – </a:t>
            </a:r>
            <a:r>
              <a:rPr lang="en-US" sz="1000" b="1" dirty="0"/>
              <a:t>May 10</a:t>
            </a:r>
            <a:r>
              <a:rPr lang="en-US" sz="1000" b="1" baseline="30000" dirty="0"/>
              <a:t>th</a:t>
            </a:r>
            <a:r>
              <a:rPr lang="en-US" sz="1000" b="1" dirty="0"/>
              <a:t> </a:t>
            </a:r>
          </a:p>
          <a:p>
            <a:endParaRPr lang="en-US" sz="1000" dirty="0"/>
          </a:p>
          <a:p>
            <a:r>
              <a:rPr lang="en-US" sz="1000" dirty="0"/>
              <a:t>Join the ConnectCare3 health coaching team to learn more about the benefits of cardiovascular training, the physiological adaptations that can happen and the reasons behind it all.  Part II of this webinar series, “Cardiovascular Exercise: The How”, will be available on the ConnectCare3 Wellness Platform following Part I.</a:t>
            </a:r>
          </a:p>
        </p:txBody>
      </p:sp>
      <p:sp>
        <p:nvSpPr>
          <p:cNvPr id="44" name="TextBox 43">
            <a:extLst>
              <a:ext uri="{FF2B5EF4-FFF2-40B4-BE49-F238E27FC236}">
                <a16:creationId xmlns:a16="http://schemas.microsoft.com/office/drawing/2014/main" id="{19C59144-E4D6-29A5-B6A9-CCBC77B86A3A}"/>
              </a:ext>
            </a:extLst>
          </p:cNvPr>
          <p:cNvSpPr txBox="1"/>
          <p:nvPr userDrawn="1"/>
        </p:nvSpPr>
        <p:spPr>
          <a:xfrm>
            <a:off x="7517131" y="5550902"/>
            <a:ext cx="2560320" cy="307777"/>
          </a:xfrm>
          <a:prstGeom prst="rect">
            <a:avLst/>
          </a:prstGeom>
          <a:noFill/>
        </p:spPr>
        <p:txBody>
          <a:bodyPr wrap="square" lIns="182880" rIns="91440" rtlCol="0">
            <a:spAutoFit/>
          </a:bodyPr>
          <a:lstStyle/>
          <a:p>
            <a:r>
              <a:rPr lang="en-US" sz="1400" dirty="0"/>
              <a:t>Wellness Consulting</a:t>
            </a:r>
            <a:endParaRPr lang="en-US" sz="1050" dirty="0"/>
          </a:p>
        </p:txBody>
      </p:sp>
      <p:pic>
        <p:nvPicPr>
          <p:cNvPr id="45" name="Picture 44">
            <a:extLst>
              <a:ext uri="{FF2B5EF4-FFF2-40B4-BE49-F238E27FC236}">
                <a16:creationId xmlns:a16="http://schemas.microsoft.com/office/drawing/2014/main" id="{5A5E38A6-8967-3FA3-577F-FF6EFC18262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097181" y="489462"/>
            <a:ext cx="2331299" cy="928877"/>
          </a:xfrm>
          <a:prstGeom prst="rect">
            <a:avLst/>
          </a:prstGeom>
        </p:spPr>
      </p:pic>
      <p:pic>
        <p:nvPicPr>
          <p:cNvPr id="46" name="Picture 45">
            <a:extLst>
              <a:ext uri="{FF2B5EF4-FFF2-40B4-BE49-F238E27FC236}">
                <a16:creationId xmlns:a16="http://schemas.microsoft.com/office/drawing/2014/main" id="{193C17B1-4EA9-FE4C-A343-5DEE773C44B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850812" y="496092"/>
            <a:ext cx="2331299" cy="928877"/>
          </a:xfrm>
          <a:prstGeom prst="rect">
            <a:avLst/>
          </a:prstGeom>
        </p:spPr>
      </p:pic>
      <p:pic>
        <p:nvPicPr>
          <p:cNvPr id="47" name="Picture 46">
            <a:extLst>
              <a:ext uri="{FF2B5EF4-FFF2-40B4-BE49-F238E27FC236}">
                <a16:creationId xmlns:a16="http://schemas.microsoft.com/office/drawing/2014/main" id="{94EE79A0-D0E9-18CE-D088-79A178F4D930}"/>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631641" y="4224628"/>
            <a:ext cx="2331299" cy="928877"/>
          </a:xfrm>
          <a:prstGeom prst="rect">
            <a:avLst/>
          </a:prstGeom>
        </p:spPr>
      </p:pic>
      <p:pic>
        <p:nvPicPr>
          <p:cNvPr id="48" name="Picture 47">
            <a:extLst>
              <a:ext uri="{FF2B5EF4-FFF2-40B4-BE49-F238E27FC236}">
                <a16:creationId xmlns:a16="http://schemas.microsoft.com/office/drawing/2014/main" id="{14504475-94B7-D4E4-21D7-EE09C0D78417}"/>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7631641" y="471930"/>
            <a:ext cx="2331299" cy="928877"/>
          </a:xfrm>
          <a:prstGeom prst="rect">
            <a:avLst/>
          </a:prstGeom>
        </p:spPr>
      </p:pic>
      <p:pic>
        <p:nvPicPr>
          <p:cNvPr id="49" name="Picture 48">
            <a:extLst>
              <a:ext uri="{FF2B5EF4-FFF2-40B4-BE49-F238E27FC236}">
                <a16:creationId xmlns:a16="http://schemas.microsoft.com/office/drawing/2014/main" id="{F684B3A1-7E91-D851-20F2-B619B95075CC}"/>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4850813" y="2552919"/>
            <a:ext cx="2331299" cy="928877"/>
          </a:xfrm>
          <a:prstGeom prst="rect">
            <a:avLst/>
          </a:prstGeom>
        </p:spPr>
      </p:pic>
      <p:pic>
        <p:nvPicPr>
          <p:cNvPr id="50" name="Picture 49">
            <a:extLst>
              <a:ext uri="{FF2B5EF4-FFF2-40B4-BE49-F238E27FC236}">
                <a16:creationId xmlns:a16="http://schemas.microsoft.com/office/drawing/2014/main" id="{70878980-9979-01A4-D5C5-5F35905F6A34}"/>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2097180" y="4202219"/>
            <a:ext cx="2331299" cy="928876"/>
          </a:xfrm>
          <a:prstGeom prst="rect">
            <a:avLst/>
          </a:prstGeom>
        </p:spPr>
      </p:pic>
    </p:spTree>
    <p:extLst>
      <p:ext uri="{BB962C8B-B14F-4D97-AF65-F5344CB8AC3E}">
        <p14:creationId xmlns:p14="http://schemas.microsoft.com/office/powerpoint/2010/main" val="297154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par>
                                <p:cTn id="27" presetID="10"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par>
                                <p:cTn id="40" presetID="10"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par>
                                <p:cTn id="53" presetID="10" presetClass="entr" presetSubtype="0"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childTnLst>
                                </p:cTn>
                              </p:par>
                            </p:childTnLst>
                          </p:cTn>
                        </p:par>
                        <p:par>
                          <p:cTn id="56" fill="hold">
                            <p:stCondLst>
                              <p:cond delay="2000"/>
                            </p:stCondLst>
                            <p:childTnLst>
                              <p:par>
                                <p:cTn id="57" presetID="10" presetClass="entr" presetSubtype="0"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500"/>
                                        <p:tgtEl>
                                          <p:spTgt spid="3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500"/>
                                        <p:tgtEl>
                                          <p:spTgt spid="43"/>
                                        </p:tgtEl>
                                      </p:cBhvr>
                                    </p:animEffect>
                                  </p:childTnLst>
                                </p:cTn>
                              </p:par>
                              <p:par>
                                <p:cTn id="66" presetID="10"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500"/>
                                        <p:tgtEl>
                                          <p:spTgt spid="49"/>
                                        </p:tgtEl>
                                      </p:cBhvr>
                                    </p:animEffect>
                                  </p:childTnLst>
                                </p:cTn>
                              </p:par>
                            </p:childTnLst>
                          </p:cTn>
                        </p:par>
                        <p:par>
                          <p:cTn id="69" fill="hold">
                            <p:stCondLst>
                              <p:cond delay="2500"/>
                            </p:stCondLst>
                            <p:childTnLst>
                              <p:par>
                                <p:cTn id="70" presetID="10" presetClass="entr" presetSubtype="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500"/>
                                        <p:tgtEl>
                                          <p:spTgt spid="3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fade">
                                      <p:cBhvr>
                                        <p:cTn id="75" dur="500"/>
                                        <p:tgtEl>
                                          <p:spTgt spid="3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500"/>
                                        <p:tgtEl>
                                          <p:spTgt spid="44"/>
                                        </p:tgtEl>
                                      </p:cBhvr>
                                    </p:animEffect>
                                  </p:childTnLst>
                                </p:cTn>
                              </p:par>
                              <p:par>
                                <p:cTn id="79" presetID="10" presetClass="entr" presetSubtype="0" fill="hold" nodeType="with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29" grpId="0" animBg="1"/>
      <p:bldP spid="30" grpId="0" animBg="1"/>
      <p:bldP spid="31" grpId="0" animBg="1"/>
      <p:bldP spid="32" grpId="0" animBg="1"/>
      <p:bldP spid="33" grpId="0"/>
      <p:bldP spid="34" grpId="0"/>
      <p:bldP spid="35" grpId="0"/>
      <p:bldP spid="36" grpId="0"/>
      <p:bldP spid="37" grpId="0"/>
      <p:bldP spid="38" grpId="0"/>
      <p:bldP spid="39" grpId="0"/>
      <p:bldP spid="40" grpId="0"/>
      <p:bldP spid="41" grpId="0"/>
      <p:bldP spid="42" grpId="0"/>
      <p:bldP spid="43" grpId="0"/>
      <p:bldP spid="4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t>© Copyright 2022 ConnectCare3. All Rights Reserved</a:t>
            </a:r>
            <a:endParaRPr lang="en-US" sz="1800" dirty="0"/>
          </a:p>
        </p:txBody>
      </p:sp>
      <p:sp>
        <p:nvSpPr>
          <p:cNvPr id="2" name="Title 1"/>
          <p:cNvSpPr>
            <a:spLocks noGrp="1"/>
          </p:cNvSpPr>
          <p:nvPr>
            <p:ph type="ctrTitle"/>
          </p:nvPr>
        </p:nvSpPr>
        <p:spPr>
          <a:xfrm>
            <a:off x="622254" y="2722512"/>
            <a:ext cx="5564901" cy="1107996"/>
          </a:xfrm>
        </p:spPr>
        <p:txBody>
          <a:bodyPr anchor="b"/>
          <a:lstStyle>
            <a:lvl1pPr algn="l">
              <a:defRPr sz="4000"/>
            </a:lvl1pPr>
          </a:lstStyle>
          <a:p>
            <a:r>
              <a:rPr lang="en-US"/>
              <a:t>Click to edit Master title style</a:t>
            </a:r>
            <a:endParaRPr lang="en-US" dirty="0"/>
          </a:p>
        </p:txBody>
      </p:sp>
      <p:sp>
        <p:nvSpPr>
          <p:cNvPr id="3" name="Subtitle 2"/>
          <p:cNvSpPr>
            <a:spLocks noGrp="1"/>
          </p:cNvSpPr>
          <p:nvPr>
            <p:ph type="subTitle" idx="1"/>
          </p:nvPr>
        </p:nvSpPr>
        <p:spPr>
          <a:xfrm>
            <a:off x="620995" y="3939364"/>
            <a:ext cx="5600344" cy="441251"/>
          </a:xfrm>
        </p:spPr>
        <p:txBody>
          <a:bodyPr anchor="ctr">
            <a:normAutofit/>
          </a:bodyPr>
          <a:lstStyle>
            <a:lvl1pPr marL="0" indent="0" algn="l">
              <a:buNone/>
              <a:defRPr sz="1800">
                <a:solidFill>
                  <a:srgbClr val="5A9C4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74" t="10848" r="34414" b="4187"/>
          <a:stretch/>
        </p:blipFill>
        <p:spPr>
          <a:xfrm>
            <a:off x="6517593" y="-8546"/>
            <a:ext cx="5674408" cy="6870819"/>
          </a:xfrm>
          <a:prstGeom prst="rect">
            <a:avLst/>
          </a:prstGeom>
        </p:spPr>
      </p:pic>
      <p:sp>
        <p:nvSpPr>
          <p:cNvPr id="7" name="TextBox 6">
            <a:extLst>
              <a:ext uri="{FF2B5EF4-FFF2-40B4-BE49-F238E27FC236}">
                <a16:creationId xmlns:a16="http://schemas.microsoft.com/office/drawing/2014/main" id="{D8653CA2-159A-402A-AD35-A52BA3D14234}"/>
              </a:ext>
            </a:extLst>
          </p:cNvPr>
          <p:cNvSpPr txBox="1"/>
          <p:nvPr userDrawn="1"/>
        </p:nvSpPr>
        <p:spPr>
          <a:xfrm>
            <a:off x="620996" y="6210303"/>
            <a:ext cx="3593952" cy="123111"/>
          </a:xfrm>
          <a:prstGeom prst="rect">
            <a:avLst/>
          </a:prstGeom>
          <a:noFill/>
        </p:spPr>
        <p:txBody>
          <a:bodyPr wrap="square" lIns="0" tIns="0" rIns="0" bIns="0">
            <a:spAutoFit/>
          </a:bodyPr>
          <a:lstStyle/>
          <a:p>
            <a:r>
              <a:rPr lang="en-US" sz="800" dirty="0"/>
              <a:t>© Copyright 2023 ConnectCare3, LLC. All Rights Reserved</a:t>
            </a:r>
          </a:p>
        </p:txBody>
      </p:sp>
    </p:spTree>
    <p:extLst>
      <p:ext uri="{BB962C8B-B14F-4D97-AF65-F5344CB8AC3E}">
        <p14:creationId xmlns:p14="http://schemas.microsoft.com/office/powerpoint/2010/main" val="777404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2023 Wellness Topics (Jan. - Jun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31B2566-EB06-A0ED-A985-EDF2B0485A8A}"/>
              </a:ext>
            </a:extLst>
          </p:cNvPr>
          <p:cNvSpPr>
            <a:spLocks noGrp="1"/>
          </p:cNvSpPr>
          <p:nvPr>
            <p:ph type="sldNum" sz="quarter" idx="10"/>
          </p:nvPr>
        </p:nvSpPr>
        <p:spPr/>
        <p:txBody>
          <a:bodyPr/>
          <a:lstStyle/>
          <a:p>
            <a:fld id="{A7D19722-9044-4D53-8564-26394DF64EA7}" type="slidenum">
              <a:rPr lang="en-US" smtClean="0"/>
              <a:pPr/>
              <a:t>‹#›</a:t>
            </a:fld>
            <a:endParaRPr lang="en-US" dirty="0"/>
          </a:p>
        </p:txBody>
      </p:sp>
      <p:sp>
        <p:nvSpPr>
          <p:cNvPr id="81" name="Rectangle 80">
            <a:extLst>
              <a:ext uri="{FF2B5EF4-FFF2-40B4-BE49-F238E27FC236}">
                <a16:creationId xmlns:a16="http://schemas.microsoft.com/office/drawing/2014/main" id="{7A0560D9-D099-FDD1-047D-CA5C2308DD11}"/>
              </a:ext>
            </a:extLst>
          </p:cNvPr>
          <p:cNvSpPr/>
          <p:nvPr userDrawn="1"/>
        </p:nvSpPr>
        <p:spPr>
          <a:xfrm>
            <a:off x="1979081" y="382177"/>
            <a:ext cx="2560320" cy="3623438"/>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B98480AD-B96D-AAB4-1BB1-54DC2BDA4639}"/>
              </a:ext>
            </a:extLst>
          </p:cNvPr>
          <p:cNvSpPr/>
          <p:nvPr userDrawn="1"/>
        </p:nvSpPr>
        <p:spPr>
          <a:xfrm>
            <a:off x="1979081" y="4121064"/>
            <a:ext cx="2560320" cy="1975700"/>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DA67133D-E08A-7638-FCDC-04D62BCCCAAA}"/>
              </a:ext>
            </a:extLst>
          </p:cNvPr>
          <p:cNvSpPr/>
          <p:nvPr userDrawn="1"/>
        </p:nvSpPr>
        <p:spPr>
          <a:xfrm>
            <a:off x="4732713" y="382177"/>
            <a:ext cx="2560320" cy="1939634"/>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EFE15912-DDDD-DAC3-F80B-88BAFDF2EFCB}"/>
              </a:ext>
            </a:extLst>
          </p:cNvPr>
          <p:cNvSpPr/>
          <p:nvPr userDrawn="1"/>
        </p:nvSpPr>
        <p:spPr>
          <a:xfrm>
            <a:off x="4732713" y="2443522"/>
            <a:ext cx="2560320" cy="3652853"/>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B09D88B6-46C0-DBEE-F52B-2616536F0832}"/>
              </a:ext>
            </a:extLst>
          </p:cNvPr>
          <p:cNvSpPr/>
          <p:nvPr userDrawn="1"/>
        </p:nvSpPr>
        <p:spPr>
          <a:xfrm>
            <a:off x="7513541" y="382982"/>
            <a:ext cx="2560320" cy="3623439"/>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2995D2F8-D0FA-CB29-56E0-A33028D454EB}"/>
              </a:ext>
            </a:extLst>
          </p:cNvPr>
          <p:cNvSpPr/>
          <p:nvPr userDrawn="1"/>
        </p:nvSpPr>
        <p:spPr>
          <a:xfrm>
            <a:off x="7513541" y="4120674"/>
            <a:ext cx="2560320" cy="1975701"/>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FCC8B69A-6F23-DC23-80C6-73D260F4314C}"/>
              </a:ext>
            </a:extLst>
          </p:cNvPr>
          <p:cNvSpPr txBox="1"/>
          <p:nvPr userDrawn="1"/>
        </p:nvSpPr>
        <p:spPr>
          <a:xfrm>
            <a:off x="1979081" y="1451237"/>
            <a:ext cx="1097280" cy="369332"/>
          </a:xfrm>
          <a:prstGeom prst="rect">
            <a:avLst/>
          </a:prstGeom>
          <a:noFill/>
        </p:spPr>
        <p:txBody>
          <a:bodyPr wrap="none" lIns="182880" rtlCol="0" anchor="ctr">
            <a:noAutofit/>
          </a:bodyPr>
          <a:lstStyle/>
          <a:p>
            <a:r>
              <a:rPr lang="en-US" sz="2000" dirty="0">
                <a:solidFill>
                  <a:srgbClr val="002B5C"/>
                </a:solidFill>
              </a:rPr>
              <a:t>January</a:t>
            </a:r>
          </a:p>
        </p:txBody>
      </p:sp>
      <p:sp>
        <p:nvSpPr>
          <p:cNvPr id="88" name="TextBox 87">
            <a:extLst>
              <a:ext uri="{FF2B5EF4-FFF2-40B4-BE49-F238E27FC236}">
                <a16:creationId xmlns:a16="http://schemas.microsoft.com/office/drawing/2014/main" id="{7DC880B7-F23D-22AA-EE44-87F73BE5D550}"/>
              </a:ext>
            </a:extLst>
          </p:cNvPr>
          <p:cNvSpPr txBox="1"/>
          <p:nvPr userDrawn="1"/>
        </p:nvSpPr>
        <p:spPr>
          <a:xfrm>
            <a:off x="4732713" y="1451235"/>
            <a:ext cx="1097280" cy="369332"/>
          </a:xfrm>
          <a:prstGeom prst="rect">
            <a:avLst/>
          </a:prstGeom>
          <a:noFill/>
        </p:spPr>
        <p:txBody>
          <a:bodyPr wrap="none" lIns="182880" rtlCol="0" anchor="ctr">
            <a:noAutofit/>
          </a:bodyPr>
          <a:lstStyle/>
          <a:p>
            <a:r>
              <a:rPr lang="en-US" sz="2000" dirty="0">
                <a:solidFill>
                  <a:srgbClr val="002B5C"/>
                </a:solidFill>
              </a:rPr>
              <a:t>February</a:t>
            </a:r>
          </a:p>
        </p:txBody>
      </p:sp>
      <p:sp>
        <p:nvSpPr>
          <p:cNvPr id="89" name="TextBox 88">
            <a:extLst>
              <a:ext uri="{FF2B5EF4-FFF2-40B4-BE49-F238E27FC236}">
                <a16:creationId xmlns:a16="http://schemas.microsoft.com/office/drawing/2014/main" id="{1DD081FF-AAD6-8FB9-A757-0502E26982C9}"/>
              </a:ext>
            </a:extLst>
          </p:cNvPr>
          <p:cNvSpPr txBox="1"/>
          <p:nvPr userDrawn="1"/>
        </p:nvSpPr>
        <p:spPr>
          <a:xfrm>
            <a:off x="7513541" y="1452043"/>
            <a:ext cx="1097280" cy="369332"/>
          </a:xfrm>
          <a:prstGeom prst="rect">
            <a:avLst/>
          </a:prstGeom>
          <a:noFill/>
        </p:spPr>
        <p:txBody>
          <a:bodyPr wrap="none" lIns="182880" rtlCol="0" anchor="ctr">
            <a:noAutofit/>
          </a:bodyPr>
          <a:lstStyle/>
          <a:p>
            <a:r>
              <a:rPr lang="en-US" sz="2000" dirty="0">
                <a:solidFill>
                  <a:srgbClr val="002B5C"/>
                </a:solidFill>
              </a:rPr>
              <a:t>March</a:t>
            </a:r>
          </a:p>
        </p:txBody>
      </p:sp>
      <p:sp>
        <p:nvSpPr>
          <p:cNvPr id="90" name="TextBox 89">
            <a:extLst>
              <a:ext uri="{FF2B5EF4-FFF2-40B4-BE49-F238E27FC236}">
                <a16:creationId xmlns:a16="http://schemas.microsoft.com/office/drawing/2014/main" id="{DC526E19-8EE9-9324-4482-42F61421FC4B}"/>
              </a:ext>
            </a:extLst>
          </p:cNvPr>
          <p:cNvSpPr txBox="1"/>
          <p:nvPr userDrawn="1"/>
        </p:nvSpPr>
        <p:spPr>
          <a:xfrm>
            <a:off x="1979081" y="5190124"/>
            <a:ext cx="1097280" cy="369332"/>
          </a:xfrm>
          <a:prstGeom prst="rect">
            <a:avLst/>
          </a:prstGeom>
          <a:noFill/>
        </p:spPr>
        <p:txBody>
          <a:bodyPr wrap="none" lIns="182880" rtlCol="0" anchor="ctr">
            <a:noAutofit/>
          </a:bodyPr>
          <a:lstStyle/>
          <a:p>
            <a:r>
              <a:rPr lang="en-US" sz="2000" dirty="0">
                <a:solidFill>
                  <a:srgbClr val="002B5C"/>
                </a:solidFill>
              </a:rPr>
              <a:t>April</a:t>
            </a:r>
          </a:p>
        </p:txBody>
      </p:sp>
      <p:sp>
        <p:nvSpPr>
          <p:cNvPr id="91" name="TextBox 90">
            <a:extLst>
              <a:ext uri="{FF2B5EF4-FFF2-40B4-BE49-F238E27FC236}">
                <a16:creationId xmlns:a16="http://schemas.microsoft.com/office/drawing/2014/main" id="{5009D7DE-600B-0831-67B2-3D2FF5A1407D}"/>
              </a:ext>
            </a:extLst>
          </p:cNvPr>
          <p:cNvSpPr txBox="1"/>
          <p:nvPr userDrawn="1"/>
        </p:nvSpPr>
        <p:spPr>
          <a:xfrm>
            <a:off x="4732713" y="3512581"/>
            <a:ext cx="1097280" cy="369332"/>
          </a:xfrm>
          <a:prstGeom prst="rect">
            <a:avLst/>
          </a:prstGeom>
          <a:noFill/>
        </p:spPr>
        <p:txBody>
          <a:bodyPr wrap="none" lIns="182880" rtlCol="0" anchor="ctr">
            <a:noAutofit/>
          </a:bodyPr>
          <a:lstStyle/>
          <a:p>
            <a:r>
              <a:rPr lang="en-US" sz="2000" dirty="0">
                <a:solidFill>
                  <a:srgbClr val="002B5C"/>
                </a:solidFill>
              </a:rPr>
              <a:t>May</a:t>
            </a:r>
          </a:p>
        </p:txBody>
      </p:sp>
      <p:sp>
        <p:nvSpPr>
          <p:cNvPr id="92" name="TextBox 91">
            <a:extLst>
              <a:ext uri="{FF2B5EF4-FFF2-40B4-BE49-F238E27FC236}">
                <a16:creationId xmlns:a16="http://schemas.microsoft.com/office/drawing/2014/main" id="{F744FED6-2767-7794-8777-A9288CD8304A}"/>
              </a:ext>
            </a:extLst>
          </p:cNvPr>
          <p:cNvSpPr txBox="1"/>
          <p:nvPr userDrawn="1"/>
        </p:nvSpPr>
        <p:spPr>
          <a:xfrm>
            <a:off x="7513541" y="5189734"/>
            <a:ext cx="1097280" cy="369332"/>
          </a:xfrm>
          <a:prstGeom prst="rect">
            <a:avLst/>
          </a:prstGeom>
          <a:noFill/>
        </p:spPr>
        <p:txBody>
          <a:bodyPr wrap="none" lIns="182880" rtlCol="0" anchor="ctr">
            <a:noAutofit/>
          </a:bodyPr>
          <a:lstStyle/>
          <a:p>
            <a:r>
              <a:rPr lang="en-US" sz="2000" dirty="0">
                <a:solidFill>
                  <a:srgbClr val="002B5C"/>
                </a:solidFill>
              </a:rPr>
              <a:t>June</a:t>
            </a:r>
          </a:p>
        </p:txBody>
      </p:sp>
      <p:sp>
        <p:nvSpPr>
          <p:cNvPr id="93" name="TextBox 92">
            <a:extLst>
              <a:ext uri="{FF2B5EF4-FFF2-40B4-BE49-F238E27FC236}">
                <a16:creationId xmlns:a16="http://schemas.microsoft.com/office/drawing/2014/main" id="{33292848-6913-A1C9-E362-7999406A641E}"/>
              </a:ext>
            </a:extLst>
          </p:cNvPr>
          <p:cNvSpPr txBox="1"/>
          <p:nvPr userDrawn="1"/>
        </p:nvSpPr>
        <p:spPr>
          <a:xfrm>
            <a:off x="1979081" y="1801101"/>
            <a:ext cx="2445808" cy="1908215"/>
          </a:xfrm>
          <a:prstGeom prst="rect">
            <a:avLst/>
          </a:prstGeom>
          <a:noFill/>
        </p:spPr>
        <p:txBody>
          <a:bodyPr wrap="square" lIns="182880" rIns="91440" rtlCol="0">
            <a:spAutoFit/>
          </a:bodyPr>
          <a:lstStyle/>
          <a:p>
            <a:r>
              <a:rPr lang="en-US" sz="1400" dirty="0"/>
              <a:t>Nurse Navigation &amp; Patient Outcomes</a:t>
            </a:r>
          </a:p>
          <a:p>
            <a:r>
              <a:rPr lang="en-US" sz="1000" dirty="0"/>
              <a:t>Webinar: No Plan, No Problem: Winning Strategies for your Health – </a:t>
            </a:r>
          </a:p>
          <a:p>
            <a:r>
              <a:rPr lang="en-US" sz="1000" b="1" dirty="0"/>
              <a:t>January 11</a:t>
            </a:r>
            <a:r>
              <a:rPr lang="en-US" sz="1000" b="1" baseline="30000" dirty="0"/>
              <a:t>th</a:t>
            </a:r>
            <a:r>
              <a:rPr lang="en-US" sz="1000" b="1" dirty="0"/>
              <a:t> </a:t>
            </a:r>
          </a:p>
          <a:p>
            <a:endParaRPr lang="en-US" sz="1000" dirty="0"/>
          </a:p>
          <a:p>
            <a:r>
              <a:rPr lang="en-US" sz="1000" dirty="0"/>
              <a:t>Join us for a conversation with ConnectCare3’s nurse navigators and learn how to maximize your interactions with healthcare professionals for better outcomes.</a:t>
            </a:r>
          </a:p>
        </p:txBody>
      </p:sp>
      <p:sp>
        <p:nvSpPr>
          <p:cNvPr id="94" name="TextBox 93">
            <a:extLst>
              <a:ext uri="{FF2B5EF4-FFF2-40B4-BE49-F238E27FC236}">
                <a16:creationId xmlns:a16="http://schemas.microsoft.com/office/drawing/2014/main" id="{D2D7D188-7379-E5EC-35CE-6C380F7936FE}"/>
              </a:ext>
            </a:extLst>
          </p:cNvPr>
          <p:cNvSpPr txBox="1"/>
          <p:nvPr userDrawn="1"/>
        </p:nvSpPr>
        <p:spPr>
          <a:xfrm>
            <a:off x="4732712" y="1801099"/>
            <a:ext cx="2692839" cy="307777"/>
          </a:xfrm>
          <a:prstGeom prst="rect">
            <a:avLst/>
          </a:prstGeom>
          <a:noFill/>
        </p:spPr>
        <p:txBody>
          <a:bodyPr wrap="square" lIns="182880" rIns="91440" rtlCol="0">
            <a:spAutoFit/>
          </a:bodyPr>
          <a:lstStyle/>
          <a:p>
            <a:r>
              <a:rPr lang="en-US" sz="1400" dirty="0"/>
              <a:t>Patient Advocacy</a:t>
            </a:r>
          </a:p>
        </p:txBody>
      </p:sp>
      <p:sp>
        <p:nvSpPr>
          <p:cNvPr id="95" name="TextBox 94">
            <a:extLst>
              <a:ext uri="{FF2B5EF4-FFF2-40B4-BE49-F238E27FC236}">
                <a16:creationId xmlns:a16="http://schemas.microsoft.com/office/drawing/2014/main" id="{547CD979-7DDD-388B-6A9C-7F4BB084F9B6}"/>
              </a:ext>
            </a:extLst>
          </p:cNvPr>
          <p:cNvSpPr txBox="1"/>
          <p:nvPr userDrawn="1"/>
        </p:nvSpPr>
        <p:spPr>
          <a:xfrm>
            <a:off x="7513541" y="1821375"/>
            <a:ext cx="2445809" cy="1384995"/>
          </a:xfrm>
          <a:prstGeom prst="rect">
            <a:avLst/>
          </a:prstGeom>
          <a:noFill/>
        </p:spPr>
        <p:txBody>
          <a:bodyPr wrap="square" lIns="182880" rIns="91440" rtlCol="0">
            <a:spAutoFit/>
          </a:bodyPr>
          <a:lstStyle/>
          <a:p>
            <a:r>
              <a:rPr lang="en-US" sz="1400" dirty="0"/>
              <a:t>Health Coaching</a:t>
            </a:r>
          </a:p>
          <a:p>
            <a:r>
              <a:rPr lang="en-US" sz="1000" dirty="0"/>
              <a:t>Webinar: With the Help of a Health Coach – </a:t>
            </a:r>
            <a:r>
              <a:rPr lang="en-US" sz="1000" b="1" dirty="0"/>
              <a:t>March 8</a:t>
            </a:r>
            <a:r>
              <a:rPr lang="en-US" sz="1000" b="1" baseline="30000" dirty="0"/>
              <a:t>th</a:t>
            </a:r>
            <a:r>
              <a:rPr lang="en-US" sz="1000" b="1" dirty="0"/>
              <a:t> </a:t>
            </a:r>
          </a:p>
          <a:p>
            <a:endParaRPr lang="en-US" sz="1000" b="1" dirty="0"/>
          </a:p>
          <a:p>
            <a:r>
              <a:rPr lang="en-US" sz="1000" dirty="0"/>
              <a:t>Join ConnectCare3’s health coaches as they share all the ways that they can support you on your journey to enhanced health and wellbeing.</a:t>
            </a:r>
          </a:p>
        </p:txBody>
      </p:sp>
      <p:sp>
        <p:nvSpPr>
          <p:cNvPr id="96" name="TextBox 95">
            <a:extLst>
              <a:ext uri="{FF2B5EF4-FFF2-40B4-BE49-F238E27FC236}">
                <a16:creationId xmlns:a16="http://schemas.microsoft.com/office/drawing/2014/main" id="{4A07B9BD-E7E3-A770-983F-343E3F0381BD}"/>
              </a:ext>
            </a:extLst>
          </p:cNvPr>
          <p:cNvSpPr txBox="1"/>
          <p:nvPr userDrawn="1"/>
        </p:nvSpPr>
        <p:spPr>
          <a:xfrm>
            <a:off x="1979081" y="5559456"/>
            <a:ext cx="2560320" cy="307777"/>
          </a:xfrm>
          <a:prstGeom prst="rect">
            <a:avLst/>
          </a:prstGeom>
          <a:noFill/>
        </p:spPr>
        <p:txBody>
          <a:bodyPr wrap="square" lIns="182880" rIns="91440" rtlCol="0">
            <a:spAutoFit/>
          </a:bodyPr>
          <a:lstStyle/>
          <a:p>
            <a:r>
              <a:rPr lang="en-US" sz="1400" dirty="0"/>
              <a:t>Mental Health Matters</a:t>
            </a:r>
          </a:p>
        </p:txBody>
      </p:sp>
      <p:sp>
        <p:nvSpPr>
          <p:cNvPr id="97" name="TextBox 96">
            <a:extLst>
              <a:ext uri="{FF2B5EF4-FFF2-40B4-BE49-F238E27FC236}">
                <a16:creationId xmlns:a16="http://schemas.microsoft.com/office/drawing/2014/main" id="{93B0335E-73A7-D7A1-D09D-959C7119864E}"/>
              </a:ext>
            </a:extLst>
          </p:cNvPr>
          <p:cNvSpPr txBox="1"/>
          <p:nvPr userDrawn="1"/>
        </p:nvSpPr>
        <p:spPr>
          <a:xfrm>
            <a:off x="4732713" y="3881913"/>
            <a:ext cx="2445809" cy="2154436"/>
          </a:xfrm>
          <a:prstGeom prst="rect">
            <a:avLst/>
          </a:prstGeom>
          <a:noFill/>
        </p:spPr>
        <p:txBody>
          <a:bodyPr wrap="square" lIns="182880" rIns="91440" rtlCol="0">
            <a:spAutoFit/>
          </a:bodyPr>
          <a:lstStyle/>
          <a:p>
            <a:r>
              <a:rPr lang="en-US" sz="1400" dirty="0"/>
              <a:t>Fitness Fundamentals</a:t>
            </a:r>
          </a:p>
          <a:p>
            <a:r>
              <a:rPr lang="en-US" sz="1000" dirty="0"/>
              <a:t>Webinar: Cardiovascular Exercise: The Why – </a:t>
            </a:r>
            <a:r>
              <a:rPr lang="en-US" sz="1000" b="1" dirty="0"/>
              <a:t>May 10</a:t>
            </a:r>
            <a:r>
              <a:rPr lang="en-US" sz="1000" b="1" baseline="30000" dirty="0"/>
              <a:t>th</a:t>
            </a:r>
            <a:r>
              <a:rPr lang="en-US" sz="1000" b="1" dirty="0"/>
              <a:t> </a:t>
            </a:r>
          </a:p>
          <a:p>
            <a:endParaRPr lang="en-US" sz="1000" dirty="0"/>
          </a:p>
          <a:p>
            <a:r>
              <a:rPr lang="en-US" sz="1000" dirty="0"/>
              <a:t>Join the ConnectCare3 health coaching team to learn more about the benefits of cardiovascular training, the physiological adaptations that can happen and the reasons behind it all.  Part II of this webinar series, “Cardiovascular Exercise: The How”, will be available on the ConnectCare3 Wellness Platform following Part I.</a:t>
            </a:r>
          </a:p>
        </p:txBody>
      </p:sp>
      <p:sp>
        <p:nvSpPr>
          <p:cNvPr id="98" name="TextBox 97">
            <a:extLst>
              <a:ext uri="{FF2B5EF4-FFF2-40B4-BE49-F238E27FC236}">
                <a16:creationId xmlns:a16="http://schemas.microsoft.com/office/drawing/2014/main" id="{C77256E4-4F72-603A-5572-E0F0DDC40D6A}"/>
              </a:ext>
            </a:extLst>
          </p:cNvPr>
          <p:cNvSpPr txBox="1"/>
          <p:nvPr userDrawn="1"/>
        </p:nvSpPr>
        <p:spPr>
          <a:xfrm>
            <a:off x="7513541" y="5559066"/>
            <a:ext cx="2560320" cy="307777"/>
          </a:xfrm>
          <a:prstGeom prst="rect">
            <a:avLst/>
          </a:prstGeom>
          <a:noFill/>
        </p:spPr>
        <p:txBody>
          <a:bodyPr wrap="square" lIns="182880" rIns="91440" rtlCol="0">
            <a:spAutoFit/>
          </a:bodyPr>
          <a:lstStyle/>
          <a:p>
            <a:r>
              <a:rPr lang="en-US" sz="1400" dirty="0"/>
              <a:t>Wellness Consulting</a:t>
            </a:r>
            <a:endParaRPr lang="en-US" sz="1050" dirty="0"/>
          </a:p>
        </p:txBody>
      </p:sp>
      <p:pic>
        <p:nvPicPr>
          <p:cNvPr id="99" name="Picture 98">
            <a:extLst>
              <a:ext uri="{FF2B5EF4-FFF2-40B4-BE49-F238E27FC236}">
                <a16:creationId xmlns:a16="http://schemas.microsoft.com/office/drawing/2014/main" id="{59678B89-7E9D-8F1F-F230-80FC3BC6B9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40111"/>
          <a:stretch/>
        </p:blipFill>
        <p:spPr>
          <a:xfrm>
            <a:off x="2093591" y="497626"/>
            <a:ext cx="1396183" cy="928877"/>
          </a:xfrm>
          <a:prstGeom prst="rect">
            <a:avLst/>
          </a:prstGeom>
        </p:spPr>
      </p:pic>
      <p:pic>
        <p:nvPicPr>
          <p:cNvPr id="100" name="Picture 99">
            <a:extLst>
              <a:ext uri="{FF2B5EF4-FFF2-40B4-BE49-F238E27FC236}">
                <a16:creationId xmlns:a16="http://schemas.microsoft.com/office/drawing/2014/main" id="{C1822924-8351-32CD-B543-228A5FC6D6C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847222" y="504256"/>
            <a:ext cx="2331299" cy="928877"/>
          </a:xfrm>
          <a:prstGeom prst="rect">
            <a:avLst/>
          </a:prstGeom>
        </p:spPr>
      </p:pic>
      <p:pic>
        <p:nvPicPr>
          <p:cNvPr id="101" name="Picture 100">
            <a:extLst>
              <a:ext uri="{FF2B5EF4-FFF2-40B4-BE49-F238E27FC236}">
                <a16:creationId xmlns:a16="http://schemas.microsoft.com/office/drawing/2014/main" id="{02576BD8-4436-18D4-3379-8282A32CFF36}"/>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628051" y="4232792"/>
            <a:ext cx="2331299" cy="928877"/>
          </a:xfrm>
          <a:prstGeom prst="rect">
            <a:avLst/>
          </a:prstGeom>
        </p:spPr>
      </p:pic>
      <p:pic>
        <p:nvPicPr>
          <p:cNvPr id="102" name="Picture 101">
            <a:extLst>
              <a:ext uri="{FF2B5EF4-FFF2-40B4-BE49-F238E27FC236}">
                <a16:creationId xmlns:a16="http://schemas.microsoft.com/office/drawing/2014/main" id="{F6464417-5079-E976-13D0-42096B08B325}"/>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0596" r="30556"/>
          <a:stretch/>
        </p:blipFill>
        <p:spPr>
          <a:xfrm>
            <a:off x="7628051" y="480094"/>
            <a:ext cx="1371933" cy="928877"/>
          </a:xfrm>
          <a:prstGeom prst="rect">
            <a:avLst/>
          </a:prstGeom>
        </p:spPr>
      </p:pic>
      <p:pic>
        <p:nvPicPr>
          <p:cNvPr id="103" name="Picture 102">
            <a:extLst>
              <a:ext uri="{FF2B5EF4-FFF2-40B4-BE49-F238E27FC236}">
                <a16:creationId xmlns:a16="http://schemas.microsoft.com/office/drawing/2014/main" id="{4AD60170-F6E1-7BD9-64FD-21077D0BDAB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15867" r="23977"/>
          <a:stretch/>
        </p:blipFill>
        <p:spPr>
          <a:xfrm>
            <a:off x="4847222" y="2561083"/>
            <a:ext cx="1402422" cy="928877"/>
          </a:xfrm>
          <a:prstGeom prst="rect">
            <a:avLst/>
          </a:prstGeom>
        </p:spPr>
      </p:pic>
      <p:pic>
        <p:nvPicPr>
          <p:cNvPr id="104" name="Picture 103">
            <a:extLst>
              <a:ext uri="{FF2B5EF4-FFF2-40B4-BE49-F238E27FC236}">
                <a16:creationId xmlns:a16="http://schemas.microsoft.com/office/drawing/2014/main" id="{11AF525B-8450-574B-5B0A-663BCC2F0500}"/>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2093590" y="4210383"/>
            <a:ext cx="2331299" cy="928876"/>
          </a:xfrm>
          <a:prstGeom prst="rect">
            <a:avLst/>
          </a:prstGeom>
        </p:spPr>
      </p:pic>
      <p:pic>
        <p:nvPicPr>
          <p:cNvPr id="105" name="Picture 104" descr="Qr code&#10;&#10;Description automatically generated">
            <a:extLst>
              <a:ext uri="{FF2B5EF4-FFF2-40B4-BE49-F238E27FC236}">
                <a16:creationId xmlns:a16="http://schemas.microsoft.com/office/drawing/2014/main" id="{4923EF05-3903-BF73-A34F-94531A0C078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489774" y="494702"/>
            <a:ext cx="935116" cy="935116"/>
          </a:xfrm>
          <a:prstGeom prst="rect">
            <a:avLst/>
          </a:prstGeom>
        </p:spPr>
      </p:pic>
      <p:pic>
        <p:nvPicPr>
          <p:cNvPr id="106" name="Picture 105" descr="Qr code&#10;&#10;Description automatically generated">
            <a:extLst>
              <a:ext uri="{FF2B5EF4-FFF2-40B4-BE49-F238E27FC236}">
                <a16:creationId xmlns:a16="http://schemas.microsoft.com/office/drawing/2014/main" id="{0759FD78-BD52-CB2E-31B4-D1253FB9686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999984" y="449375"/>
            <a:ext cx="959365" cy="959365"/>
          </a:xfrm>
          <a:prstGeom prst="rect">
            <a:avLst/>
          </a:prstGeom>
        </p:spPr>
      </p:pic>
      <p:pic>
        <p:nvPicPr>
          <p:cNvPr id="107" name="Picture 106" descr="Qr code&#10;&#10;Description automatically generated">
            <a:extLst>
              <a:ext uri="{FF2B5EF4-FFF2-40B4-BE49-F238E27FC236}">
                <a16:creationId xmlns:a16="http://schemas.microsoft.com/office/drawing/2014/main" id="{96B202AB-16EA-2CD3-7515-E916343E21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249644" y="2561083"/>
            <a:ext cx="928877" cy="928877"/>
          </a:xfrm>
          <a:prstGeom prst="rect">
            <a:avLst/>
          </a:prstGeom>
        </p:spPr>
      </p:pic>
    </p:spTree>
    <p:extLst>
      <p:ext uri="{BB962C8B-B14F-4D97-AF65-F5344CB8AC3E}">
        <p14:creationId xmlns:p14="http://schemas.microsoft.com/office/powerpoint/2010/main" val="240383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500"/>
                                        <p:tgtEl>
                                          <p:spTgt spid="10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fade">
                                      <p:cBhvr>
                                        <p:cTn id="10" dur="500"/>
                                        <p:tgtEl>
                                          <p:spTgt spid="8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fade">
                                      <p:cBhvr>
                                        <p:cTn id="13" dur="500"/>
                                        <p:tgtEl>
                                          <p:spTgt spid="8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Effect transition="in" filter="fade">
                                      <p:cBhvr>
                                        <p:cTn id="16" dur="500"/>
                                        <p:tgtEl>
                                          <p:spTgt spid="93"/>
                                        </p:tgtEl>
                                      </p:cBhvr>
                                    </p:animEffect>
                                  </p:childTnLst>
                                </p:cTn>
                              </p:par>
                              <p:par>
                                <p:cTn id="17" presetID="10" presetClass="entr" presetSubtype="0" fill="hold" nodeType="withEffect">
                                  <p:stCondLst>
                                    <p:cond delay="0"/>
                                  </p:stCondLst>
                                  <p:childTnLst>
                                    <p:set>
                                      <p:cBhvr>
                                        <p:cTn id="18" dur="1" fill="hold">
                                          <p:stCondLst>
                                            <p:cond delay="0"/>
                                          </p:stCondLst>
                                        </p:cTn>
                                        <p:tgtEl>
                                          <p:spTgt spid="99"/>
                                        </p:tgtEl>
                                        <p:attrNameLst>
                                          <p:attrName>style.visibility</p:attrName>
                                        </p:attrNameLst>
                                      </p:cBhvr>
                                      <p:to>
                                        <p:strVal val="visible"/>
                                      </p:to>
                                    </p:set>
                                    <p:animEffect transition="in" filter="fade">
                                      <p:cBhvr>
                                        <p:cTn id="19" dur="500"/>
                                        <p:tgtEl>
                                          <p:spTgt spid="99"/>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fade">
                                      <p:cBhvr>
                                        <p:cTn id="23" dur="500"/>
                                        <p:tgtEl>
                                          <p:spTgt spid="8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8"/>
                                        </p:tgtEl>
                                        <p:attrNameLst>
                                          <p:attrName>style.visibility</p:attrName>
                                        </p:attrNameLst>
                                      </p:cBhvr>
                                      <p:to>
                                        <p:strVal val="visible"/>
                                      </p:to>
                                    </p:set>
                                    <p:animEffect transition="in" filter="fade">
                                      <p:cBhvr>
                                        <p:cTn id="26" dur="500"/>
                                        <p:tgtEl>
                                          <p:spTgt spid="8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4"/>
                                        </p:tgtEl>
                                        <p:attrNameLst>
                                          <p:attrName>style.visibility</p:attrName>
                                        </p:attrNameLst>
                                      </p:cBhvr>
                                      <p:to>
                                        <p:strVal val="visible"/>
                                      </p:to>
                                    </p:set>
                                    <p:animEffect transition="in" filter="fade">
                                      <p:cBhvr>
                                        <p:cTn id="29" dur="500"/>
                                        <p:tgtEl>
                                          <p:spTgt spid="94"/>
                                        </p:tgtEl>
                                      </p:cBhvr>
                                    </p:animEffect>
                                  </p:childTnLst>
                                </p:cTn>
                              </p:par>
                              <p:par>
                                <p:cTn id="30" presetID="10" presetClass="entr" presetSubtype="0" fill="hold" nodeType="withEffect">
                                  <p:stCondLst>
                                    <p:cond delay="0"/>
                                  </p:stCondLst>
                                  <p:childTnLst>
                                    <p:set>
                                      <p:cBhvr>
                                        <p:cTn id="31" dur="1" fill="hold">
                                          <p:stCondLst>
                                            <p:cond delay="0"/>
                                          </p:stCondLst>
                                        </p:cTn>
                                        <p:tgtEl>
                                          <p:spTgt spid="100"/>
                                        </p:tgtEl>
                                        <p:attrNameLst>
                                          <p:attrName>style.visibility</p:attrName>
                                        </p:attrNameLst>
                                      </p:cBhvr>
                                      <p:to>
                                        <p:strVal val="visible"/>
                                      </p:to>
                                    </p:set>
                                    <p:animEffect transition="in" filter="fade">
                                      <p:cBhvr>
                                        <p:cTn id="32" dur="500"/>
                                        <p:tgtEl>
                                          <p:spTgt spid="100"/>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85"/>
                                        </p:tgtEl>
                                        <p:attrNameLst>
                                          <p:attrName>style.visibility</p:attrName>
                                        </p:attrNameLst>
                                      </p:cBhvr>
                                      <p:to>
                                        <p:strVal val="visible"/>
                                      </p:to>
                                    </p:set>
                                    <p:animEffect transition="in" filter="fade">
                                      <p:cBhvr>
                                        <p:cTn id="36" dur="500"/>
                                        <p:tgtEl>
                                          <p:spTgt spid="85"/>
                                        </p:tgtEl>
                                      </p:cBhvr>
                                    </p:animEffect>
                                  </p:childTnLst>
                                </p:cTn>
                              </p:par>
                              <p:par>
                                <p:cTn id="37" presetID="10" presetClass="entr" presetSubtype="0" fill="hold" nodeType="withEffect">
                                  <p:stCondLst>
                                    <p:cond delay="0"/>
                                  </p:stCondLst>
                                  <p:childTnLst>
                                    <p:set>
                                      <p:cBhvr>
                                        <p:cTn id="38" dur="1" fill="hold">
                                          <p:stCondLst>
                                            <p:cond delay="0"/>
                                          </p:stCondLst>
                                        </p:cTn>
                                        <p:tgtEl>
                                          <p:spTgt spid="106"/>
                                        </p:tgtEl>
                                        <p:attrNameLst>
                                          <p:attrName>style.visibility</p:attrName>
                                        </p:attrNameLst>
                                      </p:cBhvr>
                                      <p:to>
                                        <p:strVal val="visible"/>
                                      </p:to>
                                    </p:set>
                                    <p:animEffect transition="in" filter="fade">
                                      <p:cBhvr>
                                        <p:cTn id="39" dur="500"/>
                                        <p:tgtEl>
                                          <p:spTgt spid="10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9"/>
                                        </p:tgtEl>
                                        <p:attrNameLst>
                                          <p:attrName>style.visibility</p:attrName>
                                        </p:attrNameLst>
                                      </p:cBhvr>
                                      <p:to>
                                        <p:strVal val="visible"/>
                                      </p:to>
                                    </p:set>
                                    <p:animEffect transition="in" filter="fade">
                                      <p:cBhvr>
                                        <p:cTn id="42" dur="500"/>
                                        <p:tgtEl>
                                          <p:spTgt spid="8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5"/>
                                        </p:tgtEl>
                                        <p:attrNameLst>
                                          <p:attrName>style.visibility</p:attrName>
                                        </p:attrNameLst>
                                      </p:cBhvr>
                                      <p:to>
                                        <p:strVal val="visible"/>
                                      </p:to>
                                    </p:set>
                                    <p:animEffect transition="in" filter="fade">
                                      <p:cBhvr>
                                        <p:cTn id="45" dur="500"/>
                                        <p:tgtEl>
                                          <p:spTgt spid="95"/>
                                        </p:tgtEl>
                                      </p:cBhvr>
                                    </p:animEffect>
                                  </p:childTnLst>
                                </p:cTn>
                              </p:par>
                              <p:par>
                                <p:cTn id="46" presetID="10" presetClass="entr" presetSubtype="0" fill="hold"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fade">
                                      <p:cBhvr>
                                        <p:cTn id="48" dur="500"/>
                                        <p:tgtEl>
                                          <p:spTgt spid="102"/>
                                        </p:tgtEl>
                                      </p:cBhvr>
                                    </p:animEffect>
                                  </p:childTnLst>
                                </p:cTn>
                              </p:par>
                            </p:childTnLst>
                          </p:cTn>
                        </p:par>
                        <p:par>
                          <p:cTn id="49" fill="hold">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fade">
                                      <p:cBhvr>
                                        <p:cTn id="52" dur="500"/>
                                        <p:tgtEl>
                                          <p:spTgt spid="8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0"/>
                                        </p:tgtEl>
                                        <p:attrNameLst>
                                          <p:attrName>style.visibility</p:attrName>
                                        </p:attrNameLst>
                                      </p:cBhvr>
                                      <p:to>
                                        <p:strVal val="visible"/>
                                      </p:to>
                                    </p:set>
                                    <p:animEffect transition="in" filter="fade">
                                      <p:cBhvr>
                                        <p:cTn id="55" dur="500"/>
                                        <p:tgtEl>
                                          <p:spTgt spid="9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6"/>
                                        </p:tgtEl>
                                        <p:attrNameLst>
                                          <p:attrName>style.visibility</p:attrName>
                                        </p:attrNameLst>
                                      </p:cBhvr>
                                      <p:to>
                                        <p:strVal val="visible"/>
                                      </p:to>
                                    </p:set>
                                    <p:animEffect transition="in" filter="fade">
                                      <p:cBhvr>
                                        <p:cTn id="58" dur="500"/>
                                        <p:tgtEl>
                                          <p:spTgt spid="96"/>
                                        </p:tgtEl>
                                      </p:cBhvr>
                                    </p:animEffect>
                                  </p:childTnLst>
                                </p:cTn>
                              </p:par>
                              <p:par>
                                <p:cTn id="59" presetID="10" presetClass="entr" presetSubtype="0" fill="hold" nodeType="withEffect">
                                  <p:stCondLst>
                                    <p:cond delay="0"/>
                                  </p:stCondLst>
                                  <p:childTnLst>
                                    <p:set>
                                      <p:cBhvr>
                                        <p:cTn id="60" dur="1" fill="hold">
                                          <p:stCondLst>
                                            <p:cond delay="0"/>
                                          </p:stCondLst>
                                        </p:cTn>
                                        <p:tgtEl>
                                          <p:spTgt spid="104"/>
                                        </p:tgtEl>
                                        <p:attrNameLst>
                                          <p:attrName>style.visibility</p:attrName>
                                        </p:attrNameLst>
                                      </p:cBhvr>
                                      <p:to>
                                        <p:strVal val="visible"/>
                                      </p:to>
                                    </p:set>
                                    <p:animEffect transition="in" filter="fade">
                                      <p:cBhvr>
                                        <p:cTn id="61" dur="500"/>
                                        <p:tgtEl>
                                          <p:spTgt spid="104"/>
                                        </p:tgtEl>
                                      </p:cBhvr>
                                    </p:animEffect>
                                  </p:childTnLst>
                                </p:cTn>
                              </p:par>
                            </p:childTnLst>
                          </p:cTn>
                        </p:par>
                        <p:par>
                          <p:cTn id="62" fill="hold">
                            <p:stCondLst>
                              <p:cond delay="2000"/>
                            </p:stCondLst>
                            <p:childTnLst>
                              <p:par>
                                <p:cTn id="63" presetID="10" presetClass="entr" presetSubtype="0" fill="hold" grpId="0" nodeType="afterEffect">
                                  <p:stCondLst>
                                    <p:cond delay="0"/>
                                  </p:stCondLst>
                                  <p:childTnLst>
                                    <p:set>
                                      <p:cBhvr>
                                        <p:cTn id="64" dur="1" fill="hold">
                                          <p:stCondLst>
                                            <p:cond delay="0"/>
                                          </p:stCondLst>
                                        </p:cTn>
                                        <p:tgtEl>
                                          <p:spTgt spid="84"/>
                                        </p:tgtEl>
                                        <p:attrNameLst>
                                          <p:attrName>style.visibility</p:attrName>
                                        </p:attrNameLst>
                                      </p:cBhvr>
                                      <p:to>
                                        <p:strVal val="visible"/>
                                      </p:to>
                                    </p:set>
                                    <p:animEffect transition="in" filter="fade">
                                      <p:cBhvr>
                                        <p:cTn id="65" dur="500"/>
                                        <p:tgtEl>
                                          <p:spTgt spid="84"/>
                                        </p:tgtEl>
                                      </p:cBhvr>
                                    </p:animEffect>
                                  </p:childTnLst>
                                </p:cTn>
                              </p:par>
                              <p:par>
                                <p:cTn id="66" presetID="10" presetClass="entr" presetSubtype="0" fill="hold" nodeType="withEffect">
                                  <p:stCondLst>
                                    <p:cond delay="0"/>
                                  </p:stCondLst>
                                  <p:childTnLst>
                                    <p:set>
                                      <p:cBhvr>
                                        <p:cTn id="67" dur="1" fill="hold">
                                          <p:stCondLst>
                                            <p:cond delay="0"/>
                                          </p:stCondLst>
                                        </p:cTn>
                                        <p:tgtEl>
                                          <p:spTgt spid="107"/>
                                        </p:tgtEl>
                                        <p:attrNameLst>
                                          <p:attrName>style.visibility</p:attrName>
                                        </p:attrNameLst>
                                      </p:cBhvr>
                                      <p:to>
                                        <p:strVal val="visible"/>
                                      </p:to>
                                    </p:set>
                                    <p:animEffect transition="in" filter="fade">
                                      <p:cBhvr>
                                        <p:cTn id="68" dur="500"/>
                                        <p:tgtEl>
                                          <p:spTgt spid="10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fade">
                                      <p:cBhvr>
                                        <p:cTn id="71" dur="500"/>
                                        <p:tgtEl>
                                          <p:spTgt spid="9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97"/>
                                        </p:tgtEl>
                                        <p:attrNameLst>
                                          <p:attrName>style.visibility</p:attrName>
                                        </p:attrNameLst>
                                      </p:cBhvr>
                                      <p:to>
                                        <p:strVal val="visible"/>
                                      </p:to>
                                    </p:set>
                                    <p:animEffect transition="in" filter="fade">
                                      <p:cBhvr>
                                        <p:cTn id="74" dur="500"/>
                                        <p:tgtEl>
                                          <p:spTgt spid="97"/>
                                        </p:tgtEl>
                                      </p:cBhvr>
                                    </p:animEffect>
                                  </p:childTnLst>
                                </p:cTn>
                              </p:par>
                              <p:par>
                                <p:cTn id="75" presetID="10" presetClass="entr" presetSubtype="0" fill="hold" nodeType="withEffect">
                                  <p:stCondLst>
                                    <p:cond delay="0"/>
                                  </p:stCondLst>
                                  <p:childTnLst>
                                    <p:set>
                                      <p:cBhvr>
                                        <p:cTn id="76" dur="1" fill="hold">
                                          <p:stCondLst>
                                            <p:cond delay="0"/>
                                          </p:stCondLst>
                                        </p:cTn>
                                        <p:tgtEl>
                                          <p:spTgt spid="103"/>
                                        </p:tgtEl>
                                        <p:attrNameLst>
                                          <p:attrName>style.visibility</p:attrName>
                                        </p:attrNameLst>
                                      </p:cBhvr>
                                      <p:to>
                                        <p:strVal val="visible"/>
                                      </p:to>
                                    </p:set>
                                    <p:animEffect transition="in" filter="fade">
                                      <p:cBhvr>
                                        <p:cTn id="77" dur="500"/>
                                        <p:tgtEl>
                                          <p:spTgt spid="103"/>
                                        </p:tgtEl>
                                      </p:cBhvr>
                                    </p:animEffect>
                                  </p:childTnLst>
                                </p:cTn>
                              </p:par>
                            </p:childTnLst>
                          </p:cTn>
                        </p:par>
                        <p:par>
                          <p:cTn id="78" fill="hold">
                            <p:stCondLst>
                              <p:cond delay="2500"/>
                            </p:stCondLst>
                            <p:childTnLst>
                              <p:par>
                                <p:cTn id="79" presetID="10" presetClass="entr" presetSubtype="0"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500"/>
                                        <p:tgtEl>
                                          <p:spTgt spid="8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2"/>
                                        </p:tgtEl>
                                        <p:attrNameLst>
                                          <p:attrName>style.visibility</p:attrName>
                                        </p:attrNameLst>
                                      </p:cBhvr>
                                      <p:to>
                                        <p:strVal val="visible"/>
                                      </p:to>
                                    </p:set>
                                    <p:animEffect transition="in" filter="fade">
                                      <p:cBhvr>
                                        <p:cTn id="84" dur="500"/>
                                        <p:tgtEl>
                                          <p:spTgt spid="9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500"/>
                                        <p:tgtEl>
                                          <p:spTgt spid="98"/>
                                        </p:tgtEl>
                                      </p:cBhvr>
                                    </p:animEffect>
                                  </p:childTnLst>
                                </p:cTn>
                              </p:par>
                              <p:par>
                                <p:cTn id="88" presetID="10" presetClass="entr" presetSubtype="0" fill="hold" nodeType="withEffect">
                                  <p:stCondLst>
                                    <p:cond delay="0"/>
                                  </p:stCondLst>
                                  <p:childTnLst>
                                    <p:set>
                                      <p:cBhvr>
                                        <p:cTn id="89" dur="1" fill="hold">
                                          <p:stCondLst>
                                            <p:cond delay="0"/>
                                          </p:stCondLst>
                                        </p:cTn>
                                        <p:tgtEl>
                                          <p:spTgt spid="101"/>
                                        </p:tgtEl>
                                        <p:attrNameLst>
                                          <p:attrName>style.visibility</p:attrName>
                                        </p:attrNameLst>
                                      </p:cBhvr>
                                      <p:to>
                                        <p:strVal val="visible"/>
                                      </p:to>
                                    </p:set>
                                    <p:animEffect transition="in" filter="fade">
                                      <p:cBhvr>
                                        <p:cTn id="90"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P spid="93" grpId="0"/>
      <p:bldP spid="94" grpId="0"/>
      <p:bldP spid="95" grpId="0"/>
      <p:bldP spid="96" grpId="0"/>
      <p:bldP spid="97" grpId="0"/>
      <p:bldP spid="98"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Conact">
    <p:spTree>
      <p:nvGrpSpPr>
        <p:cNvPr id="1" name=""/>
        <p:cNvGrpSpPr/>
        <p:nvPr/>
      </p:nvGrpSpPr>
      <p:grpSpPr>
        <a:xfrm>
          <a:off x="0" y="0"/>
          <a:ext cx="0" cy="0"/>
          <a:chOff x="0" y="0"/>
          <a:chExt cx="0" cy="0"/>
        </a:xfrm>
      </p:grpSpPr>
      <p:sp>
        <p:nvSpPr>
          <p:cNvPr id="12" name="Rectangle 11"/>
          <p:cNvSpPr/>
          <p:nvPr userDrawn="1"/>
        </p:nvSpPr>
        <p:spPr>
          <a:xfrm>
            <a:off x="1" y="0"/>
            <a:ext cx="12192001" cy="6898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21583" b="21583"/>
          <a:stretch/>
        </p:blipFill>
        <p:spPr>
          <a:xfrm>
            <a:off x="-54592" y="-40943"/>
            <a:ext cx="12246591" cy="6960358"/>
          </a:xfrm>
          <a:prstGeom prst="rect">
            <a:avLst/>
          </a:prstGeom>
        </p:spPr>
      </p:pic>
      <p:sp>
        <p:nvSpPr>
          <p:cNvPr id="6" name="Rectangle 5"/>
          <p:cNvSpPr/>
          <p:nvPr userDrawn="1"/>
        </p:nvSpPr>
        <p:spPr>
          <a:xfrm>
            <a:off x="-54595" y="0"/>
            <a:ext cx="12246301" cy="692623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extBox 4"/>
          <p:cNvSpPr txBox="1"/>
          <p:nvPr userDrawn="1"/>
        </p:nvSpPr>
        <p:spPr>
          <a:xfrm>
            <a:off x="-5" y="1555843"/>
            <a:ext cx="12191999" cy="1951496"/>
          </a:xfrm>
          <a:prstGeom prst="rect">
            <a:avLst/>
          </a:prstGeom>
          <a:noFill/>
        </p:spPr>
        <p:txBody>
          <a:bodyPr wrap="square" rtlCol="0">
            <a:spAutoFit/>
          </a:bodyPr>
          <a:lstStyle/>
          <a:p>
            <a:pPr algn="ctr">
              <a:lnSpc>
                <a:spcPct val="150000"/>
              </a:lnSpc>
            </a:pPr>
            <a:r>
              <a:rPr lang="en-US" sz="2800" dirty="0">
                <a:solidFill>
                  <a:srgbClr val="002B5C"/>
                </a:solidFill>
              </a:rPr>
              <a:t>Call: </a:t>
            </a:r>
            <a:r>
              <a:rPr lang="en-US" sz="2800" b="1" dirty="0">
                <a:solidFill>
                  <a:srgbClr val="5A9C43"/>
                </a:solidFill>
              </a:rPr>
              <a:t>877-223-2350</a:t>
            </a:r>
          </a:p>
          <a:p>
            <a:pPr algn="ctr">
              <a:lnSpc>
                <a:spcPct val="150000"/>
              </a:lnSpc>
            </a:pPr>
            <a:r>
              <a:rPr lang="en-US" sz="2800" dirty="0">
                <a:solidFill>
                  <a:srgbClr val="002B5C"/>
                </a:solidFill>
              </a:rPr>
              <a:t>Email: </a:t>
            </a:r>
            <a:r>
              <a:rPr lang="en-US" sz="2800" b="1" dirty="0">
                <a:solidFill>
                  <a:srgbClr val="5A9C43"/>
                </a:solidFill>
              </a:rPr>
              <a:t>info@connectcare3.com</a:t>
            </a:r>
          </a:p>
          <a:p>
            <a:pPr algn="ctr">
              <a:lnSpc>
                <a:spcPct val="150000"/>
              </a:lnSpc>
            </a:pPr>
            <a:r>
              <a:rPr lang="en-US" sz="2800" dirty="0">
                <a:solidFill>
                  <a:srgbClr val="002B5C"/>
                </a:solidFill>
              </a:rPr>
              <a:t>Web: </a:t>
            </a:r>
            <a:r>
              <a:rPr lang="en-US" sz="2800" b="1" dirty="0">
                <a:solidFill>
                  <a:srgbClr val="5A9C43"/>
                </a:solidFill>
              </a:rPr>
              <a:t>connectcare3.com</a:t>
            </a:r>
          </a:p>
        </p:txBody>
      </p:sp>
      <p:sp>
        <p:nvSpPr>
          <p:cNvPr id="7" name="AutoShape 3"/>
          <p:cNvSpPr>
            <a:spLocks noChangeAspect="1" noChangeArrowheads="1" noTextEdit="1"/>
          </p:cNvSpPr>
          <p:nvPr userDrawn="1"/>
        </p:nvSpPr>
        <p:spPr bwMode="auto">
          <a:xfrm>
            <a:off x="4794251" y="5894388"/>
            <a:ext cx="26035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8" name="Freeform 7"/>
          <p:cNvSpPr>
            <a:spLocks noEditPoints="1"/>
          </p:cNvSpPr>
          <p:nvPr userDrawn="1"/>
        </p:nvSpPr>
        <p:spPr bwMode="auto">
          <a:xfrm>
            <a:off x="5828235" y="5894388"/>
            <a:ext cx="535518" cy="541338"/>
          </a:xfrm>
          <a:custGeom>
            <a:avLst/>
            <a:gdLst>
              <a:gd name="T0" fmla="*/ 308 w 617"/>
              <a:gd name="T1" fmla="*/ 0 h 616"/>
              <a:gd name="T2" fmla="*/ 0 w 617"/>
              <a:gd name="T3" fmla="*/ 308 h 616"/>
              <a:gd name="T4" fmla="*/ 308 w 617"/>
              <a:gd name="T5" fmla="*/ 616 h 616"/>
              <a:gd name="T6" fmla="*/ 617 w 617"/>
              <a:gd name="T7" fmla="*/ 308 h 616"/>
              <a:gd name="T8" fmla="*/ 308 w 617"/>
              <a:gd name="T9" fmla="*/ 0 h 616"/>
              <a:gd name="T10" fmla="*/ 196 w 617"/>
              <a:gd name="T11" fmla="*/ 502 h 616"/>
              <a:gd name="T12" fmla="*/ 114 w 617"/>
              <a:gd name="T13" fmla="*/ 502 h 616"/>
              <a:gd name="T14" fmla="*/ 114 w 617"/>
              <a:gd name="T15" fmla="*/ 239 h 616"/>
              <a:gd name="T16" fmla="*/ 196 w 617"/>
              <a:gd name="T17" fmla="*/ 239 h 616"/>
              <a:gd name="T18" fmla="*/ 196 w 617"/>
              <a:gd name="T19" fmla="*/ 502 h 616"/>
              <a:gd name="T20" fmla="*/ 155 w 617"/>
              <a:gd name="T21" fmla="*/ 203 h 616"/>
              <a:gd name="T22" fmla="*/ 107 w 617"/>
              <a:gd name="T23" fmla="*/ 155 h 616"/>
              <a:gd name="T24" fmla="*/ 155 w 617"/>
              <a:gd name="T25" fmla="*/ 108 h 616"/>
              <a:gd name="T26" fmla="*/ 202 w 617"/>
              <a:gd name="T27" fmla="*/ 155 h 616"/>
              <a:gd name="T28" fmla="*/ 155 w 617"/>
              <a:gd name="T29" fmla="*/ 203 h 616"/>
              <a:gd name="T30" fmla="*/ 503 w 617"/>
              <a:gd name="T31" fmla="*/ 502 h 616"/>
              <a:gd name="T32" fmla="*/ 421 w 617"/>
              <a:gd name="T33" fmla="*/ 502 h 616"/>
              <a:gd name="T34" fmla="*/ 421 w 617"/>
              <a:gd name="T35" fmla="*/ 374 h 616"/>
              <a:gd name="T36" fmla="*/ 378 w 617"/>
              <a:gd name="T37" fmla="*/ 304 h 616"/>
              <a:gd name="T38" fmla="*/ 329 w 617"/>
              <a:gd name="T39" fmla="*/ 372 h 616"/>
              <a:gd name="T40" fmla="*/ 329 w 617"/>
              <a:gd name="T41" fmla="*/ 502 h 616"/>
              <a:gd name="T42" fmla="*/ 247 w 617"/>
              <a:gd name="T43" fmla="*/ 502 h 616"/>
              <a:gd name="T44" fmla="*/ 247 w 617"/>
              <a:gd name="T45" fmla="*/ 239 h 616"/>
              <a:gd name="T46" fmla="*/ 326 w 617"/>
              <a:gd name="T47" fmla="*/ 239 h 616"/>
              <a:gd name="T48" fmla="*/ 326 w 617"/>
              <a:gd name="T49" fmla="*/ 275 h 616"/>
              <a:gd name="T50" fmla="*/ 327 w 617"/>
              <a:gd name="T51" fmla="*/ 275 h 616"/>
              <a:gd name="T52" fmla="*/ 404 w 617"/>
              <a:gd name="T53" fmla="*/ 232 h 616"/>
              <a:gd name="T54" fmla="*/ 503 w 617"/>
              <a:gd name="T55" fmla="*/ 358 h 616"/>
              <a:gd name="T56" fmla="*/ 503 w 617"/>
              <a:gd name="T57" fmla="*/ 50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7" h="616">
                <a:moveTo>
                  <a:pt x="308" y="0"/>
                </a:moveTo>
                <a:cubicBezTo>
                  <a:pt x="138" y="0"/>
                  <a:pt x="0" y="138"/>
                  <a:pt x="0" y="308"/>
                </a:cubicBezTo>
                <a:cubicBezTo>
                  <a:pt x="0" y="478"/>
                  <a:pt x="138" y="616"/>
                  <a:pt x="308" y="616"/>
                </a:cubicBezTo>
                <a:cubicBezTo>
                  <a:pt x="479" y="616"/>
                  <a:pt x="617" y="478"/>
                  <a:pt x="617" y="308"/>
                </a:cubicBezTo>
                <a:cubicBezTo>
                  <a:pt x="617" y="138"/>
                  <a:pt x="479" y="0"/>
                  <a:pt x="308" y="0"/>
                </a:cubicBezTo>
                <a:close/>
                <a:moveTo>
                  <a:pt x="196" y="502"/>
                </a:moveTo>
                <a:cubicBezTo>
                  <a:pt x="114" y="502"/>
                  <a:pt x="114" y="502"/>
                  <a:pt x="114" y="502"/>
                </a:cubicBezTo>
                <a:cubicBezTo>
                  <a:pt x="114" y="239"/>
                  <a:pt x="114" y="239"/>
                  <a:pt x="114" y="239"/>
                </a:cubicBezTo>
                <a:cubicBezTo>
                  <a:pt x="196" y="239"/>
                  <a:pt x="196" y="239"/>
                  <a:pt x="196" y="239"/>
                </a:cubicBezTo>
                <a:lnTo>
                  <a:pt x="196" y="502"/>
                </a:lnTo>
                <a:close/>
                <a:moveTo>
                  <a:pt x="155" y="203"/>
                </a:moveTo>
                <a:cubicBezTo>
                  <a:pt x="129" y="203"/>
                  <a:pt x="107" y="182"/>
                  <a:pt x="107" y="155"/>
                </a:cubicBezTo>
                <a:cubicBezTo>
                  <a:pt x="107" y="129"/>
                  <a:pt x="129" y="108"/>
                  <a:pt x="155" y="108"/>
                </a:cubicBezTo>
                <a:cubicBezTo>
                  <a:pt x="181" y="108"/>
                  <a:pt x="202" y="129"/>
                  <a:pt x="202" y="155"/>
                </a:cubicBezTo>
                <a:cubicBezTo>
                  <a:pt x="202" y="182"/>
                  <a:pt x="181" y="203"/>
                  <a:pt x="155" y="203"/>
                </a:cubicBezTo>
                <a:close/>
                <a:moveTo>
                  <a:pt x="503" y="502"/>
                </a:moveTo>
                <a:cubicBezTo>
                  <a:pt x="421" y="502"/>
                  <a:pt x="421" y="502"/>
                  <a:pt x="421" y="502"/>
                </a:cubicBezTo>
                <a:cubicBezTo>
                  <a:pt x="421" y="374"/>
                  <a:pt x="421" y="374"/>
                  <a:pt x="421" y="374"/>
                </a:cubicBezTo>
                <a:cubicBezTo>
                  <a:pt x="421" y="344"/>
                  <a:pt x="420" y="304"/>
                  <a:pt x="378" y="304"/>
                </a:cubicBezTo>
                <a:cubicBezTo>
                  <a:pt x="336" y="304"/>
                  <a:pt x="329" y="338"/>
                  <a:pt x="329" y="372"/>
                </a:cubicBezTo>
                <a:cubicBezTo>
                  <a:pt x="329" y="502"/>
                  <a:pt x="329" y="502"/>
                  <a:pt x="329" y="502"/>
                </a:cubicBezTo>
                <a:cubicBezTo>
                  <a:pt x="247" y="502"/>
                  <a:pt x="247" y="502"/>
                  <a:pt x="247" y="502"/>
                </a:cubicBezTo>
                <a:cubicBezTo>
                  <a:pt x="247" y="239"/>
                  <a:pt x="247" y="239"/>
                  <a:pt x="247" y="239"/>
                </a:cubicBezTo>
                <a:cubicBezTo>
                  <a:pt x="326" y="239"/>
                  <a:pt x="326" y="239"/>
                  <a:pt x="326" y="239"/>
                </a:cubicBezTo>
                <a:cubicBezTo>
                  <a:pt x="326" y="275"/>
                  <a:pt x="326" y="275"/>
                  <a:pt x="326" y="275"/>
                </a:cubicBezTo>
                <a:cubicBezTo>
                  <a:pt x="327" y="275"/>
                  <a:pt x="327" y="275"/>
                  <a:pt x="327" y="275"/>
                </a:cubicBezTo>
                <a:cubicBezTo>
                  <a:pt x="338" y="254"/>
                  <a:pt x="364" y="232"/>
                  <a:pt x="404" y="232"/>
                </a:cubicBezTo>
                <a:cubicBezTo>
                  <a:pt x="487" y="232"/>
                  <a:pt x="503" y="287"/>
                  <a:pt x="503" y="358"/>
                </a:cubicBezTo>
                <a:lnTo>
                  <a:pt x="503" y="502"/>
                </a:lnTo>
                <a:close/>
              </a:path>
            </a:pathLst>
          </a:custGeom>
          <a:solidFill>
            <a:srgbClr val="002B5C"/>
          </a:solidFill>
          <a:ln>
            <a:noFill/>
          </a:ln>
        </p:spPr>
        <p:txBody>
          <a:bodyPr vert="horz" wrap="square" lIns="91440" tIns="45720" rIns="91440" bIns="45720" numCol="1" anchor="t" anchorCtr="0" compatLnSpc="1">
            <a:prstTxWarp prst="textNoShape">
              <a:avLst/>
            </a:prstTxWarp>
          </a:bodyPr>
          <a:lstStyle/>
          <a:p>
            <a:endParaRPr lang="en-US" sz="1800" dirty="0"/>
          </a:p>
        </p:txBody>
      </p:sp>
      <p:grpSp>
        <p:nvGrpSpPr>
          <p:cNvPr id="2" name="Group 1">
            <a:extLst>
              <a:ext uri="{FF2B5EF4-FFF2-40B4-BE49-F238E27FC236}">
                <a16:creationId xmlns:a16="http://schemas.microsoft.com/office/drawing/2014/main" id="{34E7D385-268D-7D68-A43C-B63494F59E17}"/>
              </a:ext>
            </a:extLst>
          </p:cNvPr>
          <p:cNvGrpSpPr/>
          <p:nvPr userDrawn="1"/>
        </p:nvGrpSpPr>
        <p:grpSpPr>
          <a:xfrm>
            <a:off x="4972050" y="5895977"/>
            <a:ext cx="535518" cy="536575"/>
            <a:chOff x="4796368" y="5895977"/>
            <a:chExt cx="711200" cy="536575"/>
          </a:xfrm>
        </p:grpSpPr>
        <p:sp>
          <p:nvSpPr>
            <p:cNvPr id="9" name="Freeform 8"/>
            <p:cNvSpPr>
              <a:spLocks/>
            </p:cNvSpPr>
            <p:nvPr userDrawn="1"/>
          </p:nvSpPr>
          <p:spPr bwMode="auto">
            <a:xfrm>
              <a:off x="5103285" y="6111877"/>
              <a:ext cx="122767" cy="104775"/>
            </a:xfrm>
            <a:custGeom>
              <a:avLst/>
              <a:gdLst>
                <a:gd name="T0" fmla="*/ 0 w 58"/>
                <a:gd name="T1" fmla="*/ 66 h 66"/>
                <a:gd name="T2" fmla="*/ 58 w 58"/>
                <a:gd name="T3" fmla="*/ 33 h 66"/>
                <a:gd name="T4" fmla="*/ 0 w 58"/>
                <a:gd name="T5" fmla="*/ 0 h 66"/>
                <a:gd name="T6" fmla="*/ 0 w 58"/>
                <a:gd name="T7" fmla="*/ 66 h 66"/>
              </a:gdLst>
              <a:ahLst/>
              <a:cxnLst>
                <a:cxn ang="0">
                  <a:pos x="T0" y="T1"/>
                </a:cxn>
                <a:cxn ang="0">
                  <a:pos x="T2" y="T3"/>
                </a:cxn>
                <a:cxn ang="0">
                  <a:pos x="T4" y="T5"/>
                </a:cxn>
                <a:cxn ang="0">
                  <a:pos x="T6" y="T7"/>
                </a:cxn>
              </a:cxnLst>
              <a:rect l="0" t="0" r="r" b="b"/>
              <a:pathLst>
                <a:path w="58" h="66">
                  <a:moveTo>
                    <a:pt x="0" y="66"/>
                  </a:moveTo>
                  <a:lnTo>
                    <a:pt x="58" y="33"/>
                  </a:lnTo>
                  <a:lnTo>
                    <a:pt x="0" y="0"/>
                  </a:lnTo>
                  <a:lnTo>
                    <a:pt x="0" y="66"/>
                  </a:lnTo>
                  <a:close/>
                </a:path>
              </a:pathLst>
            </a:custGeom>
            <a:solidFill>
              <a:srgbClr val="002B5C"/>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0" name="Freeform 9"/>
            <p:cNvSpPr>
              <a:spLocks noEditPoints="1"/>
            </p:cNvSpPr>
            <p:nvPr userDrawn="1"/>
          </p:nvSpPr>
          <p:spPr bwMode="auto">
            <a:xfrm>
              <a:off x="4796368" y="5895977"/>
              <a:ext cx="711200" cy="536575"/>
            </a:xfrm>
            <a:custGeom>
              <a:avLst/>
              <a:gdLst>
                <a:gd name="T0" fmla="*/ 306 w 612"/>
                <a:gd name="T1" fmla="*/ 0 h 612"/>
                <a:gd name="T2" fmla="*/ 0 w 612"/>
                <a:gd name="T3" fmla="*/ 306 h 612"/>
                <a:gd name="T4" fmla="*/ 306 w 612"/>
                <a:gd name="T5" fmla="*/ 612 h 612"/>
                <a:gd name="T6" fmla="*/ 612 w 612"/>
                <a:gd name="T7" fmla="*/ 306 h 612"/>
                <a:gd name="T8" fmla="*/ 306 w 612"/>
                <a:gd name="T9" fmla="*/ 0 h 612"/>
                <a:gd name="T10" fmla="*/ 501 w 612"/>
                <a:gd name="T11" fmla="*/ 404 h 612"/>
                <a:gd name="T12" fmla="*/ 465 w 612"/>
                <a:gd name="T13" fmla="*/ 441 h 612"/>
                <a:gd name="T14" fmla="*/ 306 w 612"/>
                <a:gd name="T15" fmla="*/ 449 h 612"/>
                <a:gd name="T16" fmla="*/ 147 w 612"/>
                <a:gd name="T17" fmla="*/ 441 h 612"/>
                <a:gd name="T18" fmla="*/ 111 w 612"/>
                <a:gd name="T19" fmla="*/ 404 h 612"/>
                <a:gd name="T20" fmla="*/ 102 w 612"/>
                <a:gd name="T21" fmla="*/ 306 h 612"/>
                <a:gd name="T22" fmla="*/ 111 w 612"/>
                <a:gd name="T23" fmla="*/ 207 h 612"/>
                <a:gd name="T24" fmla="*/ 147 w 612"/>
                <a:gd name="T25" fmla="*/ 171 h 612"/>
                <a:gd name="T26" fmla="*/ 306 w 612"/>
                <a:gd name="T27" fmla="*/ 163 h 612"/>
                <a:gd name="T28" fmla="*/ 465 w 612"/>
                <a:gd name="T29" fmla="*/ 171 h 612"/>
                <a:gd name="T30" fmla="*/ 501 w 612"/>
                <a:gd name="T31" fmla="*/ 207 h 612"/>
                <a:gd name="T32" fmla="*/ 509 w 612"/>
                <a:gd name="T33" fmla="*/ 306 h 612"/>
                <a:gd name="T34" fmla="*/ 501 w 612"/>
                <a:gd name="T35" fmla="*/ 40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2" h="612">
                  <a:moveTo>
                    <a:pt x="306" y="0"/>
                  </a:moveTo>
                  <a:cubicBezTo>
                    <a:pt x="137" y="0"/>
                    <a:pt x="0" y="137"/>
                    <a:pt x="0" y="306"/>
                  </a:cubicBezTo>
                  <a:cubicBezTo>
                    <a:pt x="0" y="475"/>
                    <a:pt x="137" y="612"/>
                    <a:pt x="306" y="612"/>
                  </a:cubicBezTo>
                  <a:cubicBezTo>
                    <a:pt x="475" y="612"/>
                    <a:pt x="612" y="475"/>
                    <a:pt x="612" y="306"/>
                  </a:cubicBezTo>
                  <a:cubicBezTo>
                    <a:pt x="612" y="137"/>
                    <a:pt x="475" y="0"/>
                    <a:pt x="306" y="0"/>
                  </a:cubicBezTo>
                  <a:close/>
                  <a:moveTo>
                    <a:pt x="501" y="404"/>
                  </a:moveTo>
                  <a:cubicBezTo>
                    <a:pt x="496" y="422"/>
                    <a:pt x="482" y="436"/>
                    <a:pt x="465" y="441"/>
                  </a:cubicBezTo>
                  <a:cubicBezTo>
                    <a:pt x="433" y="449"/>
                    <a:pt x="306" y="449"/>
                    <a:pt x="306" y="449"/>
                  </a:cubicBezTo>
                  <a:cubicBezTo>
                    <a:pt x="306" y="449"/>
                    <a:pt x="179" y="449"/>
                    <a:pt x="147" y="441"/>
                  </a:cubicBezTo>
                  <a:cubicBezTo>
                    <a:pt x="129" y="436"/>
                    <a:pt x="116" y="422"/>
                    <a:pt x="111" y="404"/>
                  </a:cubicBezTo>
                  <a:cubicBezTo>
                    <a:pt x="102" y="372"/>
                    <a:pt x="102" y="306"/>
                    <a:pt x="102" y="306"/>
                  </a:cubicBezTo>
                  <a:cubicBezTo>
                    <a:pt x="102" y="306"/>
                    <a:pt x="102" y="239"/>
                    <a:pt x="111" y="207"/>
                  </a:cubicBezTo>
                  <a:cubicBezTo>
                    <a:pt x="116" y="190"/>
                    <a:pt x="129" y="176"/>
                    <a:pt x="147" y="171"/>
                  </a:cubicBezTo>
                  <a:cubicBezTo>
                    <a:pt x="179" y="163"/>
                    <a:pt x="306" y="163"/>
                    <a:pt x="306" y="163"/>
                  </a:cubicBezTo>
                  <a:cubicBezTo>
                    <a:pt x="306" y="163"/>
                    <a:pt x="433" y="163"/>
                    <a:pt x="465" y="171"/>
                  </a:cubicBezTo>
                  <a:cubicBezTo>
                    <a:pt x="482" y="176"/>
                    <a:pt x="496" y="190"/>
                    <a:pt x="501" y="207"/>
                  </a:cubicBezTo>
                  <a:cubicBezTo>
                    <a:pt x="509" y="239"/>
                    <a:pt x="509" y="306"/>
                    <a:pt x="509" y="306"/>
                  </a:cubicBezTo>
                  <a:cubicBezTo>
                    <a:pt x="509" y="306"/>
                    <a:pt x="509" y="372"/>
                    <a:pt x="501" y="404"/>
                  </a:cubicBezTo>
                  <a:close/>
                </a:path>
              </a:pathLst>
            </a:custGeom>
            <a:solidFill>
              <a:srgbClr val="002B5C"/>
            </a:solidFill>
            <a:ln>
              <a:noFill/>
            </a:ln>
          </p:spPr>
          <p:txBody>
            <a:bodyPr vert="horz" wrap="square" lIns="91440" tIns="45720" rIns="91440" bIns="45720" numCol="1" anchor="t" anchorCtr="0" compatLnSpc="1">
              <a:prstTxWarp prst="textNoShape">
                <a:avLst/>
              </a:prstTxWarp>
            </a:bodyPr>
            <a:lstStyle/>
            <a:p>
              <a:endParaRPr lang="en-US" sz="1800" dirty="0"/>
            </a:p>
          </p:txBody>
        </p:sp>
      </p:grpSp>
      <p:sp>
        <p:nvSpPr>
          <p:cNvPr id="13" name="Freeform 12"/>
          <p:cNvSpPr>
            <a:spLocks/>
          </p:cNvSpPr>
          <p:nvPr userDrawn="1"/>
        </p:nvSpPr>
        <p:spPr bwMode="auto">
          <a:xfrm>
            <a:off x="6684420" y="5887565"/>
            <a:ext cx="541869" cy="541338"/>
          </a:xfrm>
          <a:custGeom>
            <a:avLst/>
            <a:gdLst>
              <a:gd name="T0" fmla="*/ 309 w 617"/>
              <a:gd name="T1" fmla="*/ 0 h 616"/>
              <a:gd name="T2" fmla="*/ 0 w 617"/>
              <a:gd name="T3" fmla="*/ 308 h 616"/>
              <a:gd name="T4" fmla="*/ 293 w 617"/>
              <a:gd name="T5" fmla="*/ 616 h 616"/>
              <a:gd name="T6" fmla="*/ 293 w 617"/>
              <a:gd name="T7" fmla="*/ 378 h 616"/>
              <a:gd name="T8" fmla="*/ 212 w 617"/>
              <a:gd name="T9" fmla="*/ 378 h 616"/>
              <a:gd name="T10" fmla="*/ 212 w 617"/>
              <a:gd name="T11" fmla="*/ 285 h 616"/>
              <a:gd name="T12" fmla="*/ 293 w 617"/>
              <a:gd name="T13" fmla="*/ 285 h 616"/>
              <a:gd name="T14" fmla="*/ 293 w 617"/>
              <a:gd name="T15" fmla="*/ 216 h 616"/>
              <a:gd name="T16" fmla="*/ 412 w 617"/>
              <a:gd name="T17" fmla="*/ 93 h 616"/>
              <a:gd name="T18" fmla="*/ 484 w 617"/>
              <a:gd name="T19" fmla="*/ 97 h 616"/>
              <a:gd name="T20" fmla="*/ 484 w 617"/>
              <a:gd name="T21" fmla="*/ 180 h 616"/>
              <a:gd name="T22" fmla="*/ 435 w 617"/>
              <a:gd name="T23" fmla="*/ 180 h 616"/>
              <a:gd name="T24" fmla="*/ 389 w 617"/>
              <a:gd name="T25" fmla="*/ 225 h 616"/>
              <a:gd name="T26" fmla="*/ 389 w 617"/>
              <a:gd name="T27" fmla="*/ 285 h 616"/>
              <a:gd name="T28" fmla="*/ 481 w 617"/>
              <a:gd name="T29" fmla="*/ 285 h 616"/>
              <a:gd name="T30" fmla="*/ 469 w 617"/>
              <a:gd name="T31" fmla="*/ 378 h 616"/>
              <a:gd name="T32" fmla="*/ 389 w 617"/>
              <a:gd name="T33" fmla="*/ 378 h 616"/>
              <a:gd name="T34" fmla="*/ 389 w 617"/>
              <a:gd name="T35" fmla="*/ 606 h 616"/>
              <a:gd name="T36" fmla="*/ 617 w 617"/>
              <a:gd name="T37" fmla="*/ 308 h 616"/>
              <a:gd name="T38" fmla="*/ 309 w 617"/>
              <a:gd name="T39"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7" h="616">
                <a:moveTo>
                  <a:pt x="309" y="0"/>
                </a:moveTo>
                <a:cubicBezTo>
                  <a:pt x="138" y="0"/>
                  <a:pt x="0" y="138"/>
                  <a:pt x="0" y="308"/>
                </a:cubicBezTo>
                <a:cubicBezTo>
                  <a:pt x="0" y="473"/>
                  <a:pt x="130" y="608"/>
                  <a:pt x="293" y="616"/>
                </a:cubicBezTo>
                <a:cubicBezTo>
                  <a:pt x="293" y="378"/>
                  <a:pt x="293" y="378"/>
                  <a:pt x="293" y="378"/>
                </a:cubicBezTo>
                <a:cubicBezTo>
                  <a:pt x="212" y="378"/>
                  <a:pt x="212" y="378"/>
                  <a:pt x="212" y="378"/>
                </a:cubicBezTo>
                <a:cubicBezTo>
                  <a:pt x="212" y="285"/>
                  <a:pt x="212" y="285"/>
                  <a:pt x="212" y="285"/>
                </a:cubicBezTo>
                <a:cubicBezTo>
                  <a:pt x="293" y="285"/>
                  <a:pt x="293" y="285"/>
                  <a:pt x="293" y="285"/>
                </a:cubicBezTo>
                <a:cubicBezTo>
                  <a:pt x="293" y="216"/>
                  <a:pt x="293" y="216"/>
                  <a:pt x="293" y="216"/>
                </a:cubicBezTo>
                <a:cubicBezTo>
                  <a:pt x="293" y="137"/>
                  <a:pt x="341" y="93"/>
                  <a:pt x="412" y="93"/>
                </a:cubicBezTo>
                <a:cubicBezTo>
                  <a:pt x="446" y="93"/>
                  <a:pt x="476" y="96"/>
                  <a:pt x="484" y="97"/>
                </a:cubicBezTo>
                <a:cubicBezTo>
                  <a:pt x="484" y="180"/>
                  <a:pt x="484" y="180"/>
                  <a:pt x="484" y="180"/>
                </a:cubicBezTo>
                <a:cubicBezTo>
                  <a:pt x="435" y="180"/>
                  <a:pt x="435" y="180"/>
                  <a:pt x="435" y="180"/>
                </a:cubicBezTo>
                <a:cubicBezTo>
                  <a:pt x="396" y="180"/>
                  <a:pt x="389" y="198"/>
                  <a:pt x="389" y="225"/>
                </a:cubicBezTo>
                <a:cubicBezTo>
                  <a:pt x="389" y="285"/>
                  <a:pt x="389" y="285"/>
                  <a:pt x="389" y="285"/>
                </a:cubicBezTo>
                <a:cubicBezTo>
                  <a:pt x="481" y="285"/>
                  <a:pt x="481" y="285"/>
                  <a:pt x="481" y="285"/>
                </a:cubicBezTo>
                <a:cubicBezTo>
                  <a:pt x="469" y="378"/>
                  <a:pt x="469" y="378"/>
                  <a:pt x="469" y="378"/>
                </a:cubicBezTo>
                <a:cubicBezTo>
                  <a:pt x="389" y="378"/>
                  <a:pt x="389" y="378"/>
                  <a:pt x="389" y="378"/>
                </a:cubicBezTo>
                <a:cubicBezTo>
                  <a:pt x="389" y="606"/>
                  <a:pt x="389" y="606"/>
                  <a:pt x="389" y="606"/>
                </a:cubicBezTo>
                <a:cubicBezTo>
                  <a:pt x="520" y="571"/>
                  <a:pt x="617" y="451"/>
                  <a:pt x="617" y="308"/>
                </a:cubicBezTo>
                <a:cubicBezTo>
                  <a:pt x="617" y="138"/>
                  <a:pt x="479" y="0"/>
                  <a:pt x="309" y="0"/>
                </a:cubicBezTo>
                <a:close/>
              </a:path>
            </a:pathLst>
          </a:custGeom>
          <a:solidFill>
            <a:srgbClr val="002B5C"/>
          </a:solidFill>
          <a:ln>
            <a:noFill/>
          </a:ln>
        </p:spPr>
        <p:txBody>
          <a:bodyPr vert="horz" wrap="square" lIns="91440" tIns="45720" rIns="91440" bIns="45720" numCol="1" anchor="t" anchorCtr="0" compatLnSpc="1">
            <a:prstTxWarp prst="textNoShape">
              <a:avLst/>
            </a:prstTxWarp>
          </a:bodyPr>
          <a:lstStyle/>
          <a:p>
            <a:endParaRPr lang="en-US" sz="1800" dirty="0"/>
          </a:p>
        </p:txBody>
      </p:sp>
      <p:pic>
        <p:nvPicPr>
          <p:cNvPr id="3" name="Picture 2">
            <a:extLst>
              <a:ext uri="{FF2B5EF4-FFF2-40B4-BE49-F238E27FC236}">
                <a16:creationId xmlns:a16="http://schemas.microsoft.com/office/drawing/2014/main" id="{95748921-285F-17A9-F130-C2D2B08DB75A}"/>
              </a:ext>
            </a:extLst>
          </p:cNvPr>
          <p:cNvPicPr>
            <a:picLocks noChangeAspect="1"/>
          </p:cNvPicPr>
          <p:nvPr userDrawn="1"/>
        </p:nvPicPr>
        <p:blipFill>
          <a:blip r:embed="rId3"/>
          <a:stretch>
            <a:fillRect/>
          </a:stretch>
        </p:blipFill>
        <p:spPr>
          <a:xfrm>
            <a:off x="5657044" y="3898016"/>
            <a:ext cx="877900" cy="926672"/>
          </a:xfrm>
          <a:prstGeom prst="rect">
            <a:avLst/>
          </a:prstGeom>
        </p:spPr>
      </p:pic>
      <p:sp>
        <p:nvSpPr>
          <p:cNvPr id="4" name="TextBox 3">
            <a:extLst>
              <a:ext uri="{FF2B5EF4-FFF2-40B4-BE49-F238E27FC236}">
                <a16:creationId xmlns:a16="http://schemas.microsoft.com/office/drawing/2014/main" id="{864B982B-2A2F-9BE7-23CE-288952A86D94}"/>
              </a:ext>
            </a:extLst>
          </p:cNvPr>
          <p:cNvSpPr txBox="1"/>
          <p:nvPr userDrawn="1"/>
        </p:nvSpPr>
        <p:spPr>
          <a:xfrm>
            <a:off x="4299018" y="6604190"/>
            <a:ext cx="3593952" cy="123111"/>
          </a:xfrm>
          <a:prstGeom prst="rect">
            <a:avLst/>
          </a:prstGeom>
          <a:noFill/>
        </p:spPr>
        <p:txBody>
          <a:bodyPr wrap="square" lIns="0" tIns="0" rIns="0" bIns="0">
            <a:spAutoFit/>
          </a:bodyPr>
          <a:lstStyle/>
          <a:p>
            <a:pPr algn="ctr"/>
            <a:r>
              <a:rPr lang="en-US" sz="800" dirty="0"/>
              <a:t>© Copyright 2023 ConnectCare3, LLC. All Rights Reserved</a:t>
            </a:r>
          </a:p>
        </p:txBody>
      </p:sp>
    </p:spTree>
    <p:extLst>
      <p:ext uri="{BB962C8B-B14F-4D97-AF65-F5344CB8AC3E}">
        <p14:creationId xmlns:p14="http://schemas.microsoft.com/office/powerpoint/2010/main" val="3731640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Slide Number Placeholder 5"/>
          <p:cNvSpPr>
            <a:spLocks noGrp="1"/>
          </p:cNvSpPr>
          <p:nvPr>
            <p:ph type="sldNum" sz="quarter" idx="4"/>
          </p:nvPr>
        </p:nvSpPr>
        <p:spPr>
          <a:xfrm>
            <a:off x="11414035" y="6446582"/>
            <a:ext cx="506508" cy="411419"/>
          </a:xfrm>
          <a:prstGeom prst="rect">
            <a:avLst/>
          </a:prstGeom>
          <a:solidFill>
            <a:srgbClr val="002060"/>
          </a:solidFill>
        </p:spPr>
        <p:txBody>
          <a:bodyPr anchor="ctr"/>
          <a:lstStyle>
            <a:lvl1pPr algn="ctr">
              <a:defRPr sz="1000">
                <a:solidFill>
                  <a:schemeClr val="bg1"/>
                </a:solidFill>
              </a:defRPr>
            </a:lvl1pPr>
          </a:lstStyle>
          <a:p>
            <a:fld id="{A7D19722-9044-4D53-8564-26394DF64EA7}" type="slidenum">
              <a:rPr lang="en-US" smtClean="0"/>
              <a:pPr/>
              <a:t>‹#›</a:t>
            </a:fld>
            <a:endParaRPr lang="en-US" dirty="0"/>
          </a:p>
        </p:txBody>
      </p:sp>
    </p:spTree>
    <p:extLst>
      <p:ext uri="{BB962C8B-B14F-4D97-AF65-F5344CB8AC3E}">
        <p14:creationId xmlns:p14="http://schemas.microsoft.com/office/powerpoint/2010/main" val="3609651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7451" y="468882"/>
            <a:ext cx="10954949" cy="445518"/>
          </a:xfrm>
        </p:spPr>
        <p:txBody>
          <a:bodyPr/>
          <a:lstStyle/>
          <a:p>
            <a:r>
              <a:rPr lang="en-US"/>
              <a:t>Click to edit Master title style</a:t>
            </a:r>
            <a:endParaRPr lang="en-US" dirty="0"/>
          </a:p>
        </p:txBody>
      </p:sp>
      <p:sp>
        <p:nvSpPr>
          <p:cNvPr id="3" name="Content Placeholder 2"/>
          <p:cNvSpPr>
            <a:spLocks noGrp="1"/>
          </p:cNvSpPr>
          <p:nvPr>
            <p:ph idx="1"/>
          </p:nvPr>
        </p:nvSpPr>
        <p:spPr>
          <a:xfrm>
            <a:off x="620995" y="1136592"/>
            <a:ext cx="10961405" cy="50822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p:cNvSpPr>
            <a:spLocks noGrp="1"/>
          </p:cNvSpPr>
          <p:nvPr>
            <p:ph type="sldNum" sz="quarter" idx="4"/>
          </p:nvPr>
        </p:nvSpPr>
        <p:spPr>
          <a:xfrm>
            <a:off x="11414035" y="6446582"/>
            <a:ext cx="506508" cy="411419"/>
          </a:xfrm>
          <a:prstGeom prst="rect">
            <a:avLst/>
          </a:prstGeom>
          <a:solidFill>
            <a:srgbClr val="002060"/>
          </a:solidFill>
        </p:spPr>
        <p:txBody>
          <a:bodyPr anchor="ctr"/>
          <a:lstStyle>
            <a:lvl1pPr algn="ctr">
              <a:defRPr sz="1000">
                <a:solidFill>
                  <a:schemeClr val="bg1"/>
                </a:solidFill>
              </a:defRPr>
            </a:lvl1pPr>
          </a:lstStyle>
          <a:p>
            <a:fld id="{A7D19722-9044-4D53-8564-26394DF64EA7}" type="slidenum">
              <a:rPr lang="en-US" smtClean="0"/>
              <a:pPr/>
              <a:t>‹#›</a:t>
            </a:fld>
            <a:endParaRPr lang="en-US" dirty="0"/>
          </a:p>
        </p:txBody>
      </p:sp>
    </p:spTree>
    <p:extLst>
      <p:ext uri="{BB962C8B-B14F-4D97-AF65-F5344CB8AC3E}">
        <p14:creationId xmlns:p14="http://schemas.microsoft.com/office/powerpoint/2010/main" val="259254417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Subtitle 2"/>
          <p:cNvSpPr>
            <a:spLocks noGrp="1"/>
          </p:cNvSpPr>
          <p:nvPr>
            <p:ph type="subTitle" idx="1"/>
          </p:nvPr>
        </p:nvSpPr>
        <p:spPr>
          <a:xfrm>
            <a:off x="620995" y="922947"/>
            <a:ext cx="10961405" cy="350377"/>
          </a:xfrm>
        </p:spPr>
        <p:txBody>
          <a:bodyPr anchor="ctr">
            <a:normAutofit/>
          </a:bodyPr>
          <a:lstStyle>
            <a:lvl1pPr marL="0" indent="0" algn="l">
              <a:buNone/>
              <a:defRPr sz="1800">
                <a:solidFill>
                  <a:srgbClr val="5A9C4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Slide Number Placeholder 5"/>
          <p:cNvSpPr>
            <a:spLocks noGrp="1"/>
          </p:cNvSpPr>
          <p:nvPr>
            <p:ph type="sldNum" sz="quarter" idx="4"/>
          </p:nvPr>
        </p:nvSpPr>
        <p:spPr>
          <a:xfrm>
            <a:off x="11414035" y="6446582"/>
            <a:ext cx="506508" cy="411419"/>
          </a:xfrm>
          <a:prstGeom prst="rect">
            <a:avLst/>
          </a:prstGeom>
          <a:solidFill>
            <a:srgbClr val="002060"/>
          </a:solidFill>
        </p:spPr>
        <p:txBody>
          <a:bodyPr anchor="ctr"/>
          <a:lstStyle>
            <a:lvl1pPr algn="ctr">
              <a:defRPr sz="1000">
                <a:solidFill>
                  <a:schemeClr val="bg1"/>
                </a:solidFill>
              </a:defRPr>
            </a:lvl1pPr>
          </a:lstStyle>
          <a:p>
            <a:fld id="{A7D19722-9044-4D53-8564-26394DF64EA7}" type="slidenum">
              <a:rPr lang="en-US" smtClean="0"/>
              <a:pPr/>
              <a:t>‹#›</a:t>
            </a:fld>
            <a:endParaRPr lang="en-US" dirty="0"/>
          </a:p>
        </p:txBody>
      </p:sp>
    </p:spTree>
    <p:extLst>
      <p:ext uri="{BB962C8B-B14F-4D97-AF65-F5344CB8AC3E}">
        <p14:creationId xmlns:p14="http://schemas.microsoft.com/office/powerpoint/2010/main" val="230328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7451" y="468882"/>
            <a:ext cx="10954949" cy="445518"/>
          </a:xfrm>
        </p:spPr>
        <p:txBody>
          <a:bodyPr/>
          <a:lstStyle/>
          <a:p>
            <a:r>
              <a:rPr lang="en-US"/>
              <a:t>Click to edit Master title style</a:t>
            </a:r>
            <a:endParaRPr lang="en-US" dirty="0"/>
          </a:p>
        </p:txBody>
      </p:sp>
      <p:sp>
        <p:nvSpPr>
          <p:cNvPr id="3" name="Content Placeholder 2"/>
          <p:cNvSpPr>
            <a:spLocks noGrp="1"/>
          </p:cNvSpPr>
          <p:nvPr>
            <p:ph idx="1"/>
          </p:nvPr>
        </p:nvSpPr>
        <p:spPr>
          <a:xfrm>
            <a:off x="620995" y="1494446"/>
            <a:ext cx="10961405"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ubtitle 2"/>
          <p:cNvSpPr>
            <a:spLocks noGrp="1"/>
          </p:cNvSpPr>
          <p:nvPr>
            <p:ph type="subTitle" idx="10"/>
          </p:nvPr>
        </p:nvSpPr>
        <p:spPr>
          <a:xfrm>
            <a:off x="620995" y="922947"/>
            <a:ext cx="10961405" cy="350377"/>
          </a:xfrm>
        </p:spPr>
        <p:txBody>
          <a:bodyPr anchor="ctr">
            <a:normAutofit/>
          </a:bodyPr>
          <a:lstStyle>
            <a:lvl1pPr marL="0" indent="0" algn="l">
              <a:buNone/>
              <a:defRPr sz="1800">
                <a:solidFill>
                  <a:srgbClr val="5A9C4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Slide Number Placeholder 5"/>
          <p:cNvSpPr>
            <a:spLocks noGrp="1"/>
          </p:cNvSpPr>
          <p:nvPr>
            <p:ph type="sldNum" sz="quarter" idx="4"/>
          </p:nvPr>
        </p:nvSpPr>
        <p:spPr>
          <a:xfrm>
            <a:off x="11414035" y="6446582"/>
            <a:ext cx="506508" cy="411419"/>
          </a:xfrm>
          <a:prstGeom prst="rect">
            <a:avLst/>
          </a:prstGeom>
          <a:solidFill>
            <a:srgbClr val="002060"/>
          </a:solidFill>
        </p:spPr>
        <p:txBody>
          <a:bodyPr anchor="ctr"/>
          <a:lstStyle>
            <a:lvl1pPr algn="ctr">
              <a:defRPr sz="1000">
                <a:solidFill>
                  <a:schemeClr val="bg1"/>
                </a:solidFill>
              </a:defRPr>
            </a:lvl1pPr>
          </a:lstStyle>
          <a:p>
            <a:fld id="{A7D19722-9044-4D53-8564-26394DF64EA7}" type="slidenum">
              <a:rPr lang="en-US" smtClean="0"/>
              <a:pPr/>
              <a:t>‹#›</a:t>
            </a:fld>
            <a:endParaRPr lang="en-US" dirty="0"/>
          </a:p>
        </p:txBody>
      </p:sp>
    </p:spTree>
    <p:extLst>
      <p:ext uri="{BB962C8B-B14F-4D97-AF65-F5344CB8AC3E}">
        <p14:creationId xmlns:p14="http://schemas.microsoft.com/office/powerpoint/2010/main" val="131875929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e ConnectCare3 Hub">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11414035" y="6446582"/>
            <a:ext cx="506508" cy="411419"/>
          </a:xfrm>
          <a:prstGeom prst="rect">
            <a:avLst/>
          </a:prstGeom>
          <a:solidFill>
            <a:srgbClr val="002060"/>
          </a:solidFill>
        </p:spPr>
        <p:txBody>
          <a:bodyPr anchor="ctr"/>
          <a:lstStyle>
            <a:lvl1pPr algn="ctr">
              <a:defRPr sz="1000">
                <a:solidFill>
                  <a:schemeClr val="bg1"/>
                </a:solidFill>
              </a:defRPr>
            </a:lvl1pPr>
          </a:lstStyle>
          <a:p>
            <a:fld id="{A7D19722-9044-4D53-8564-26394DF64EA7}" type="slidenum">
              <a:rPr lang="en-US" smtClean="0"/>
              <a:pPr/>
              <a:t>‹#›</a:t>
            </a:fld>
            <a:endParaRPr lang="en-US" dirty="0"/>
          </a:p>
        </p:txBody>
      </p:sp>
      <p:grpSp>
        <p:nvGrpSpPr>
          <p:cNvPr id="3" name="Group 2"/>
          <p:cNvGrpSpPr/>
          <p:nvPr userDrawn="1"/>
        </p:nvGrpSpPr>
        <p:grpSpPr>
          <a:xfrm>
            <a:off x="1424547" y="1766893"/>
            <a:ext cx="9342908" cy="4518497"/>
            <a:chOff x="503870" y="776853"/>
            <a:chExt cx="8225780" cy="5304296"/>
          </a:xfrm>
        </p:grpSpPr>
        <p:sp>
          <p:nvSpPr>
            <p:cNvPr id="5" name="Freeform 4"/>
            <p:cNvSpPr/>
            <p:nvPr userDrawn="1"/>
          </p:nvSpPr>
          <p:spPr>
            <a:xfrm rot="2720031">
              <a:off x="5625694" y="4714474"/>
              <a:ext cx="1615019" cy="39267"/>
            </a:xfrm>
            <a:custGeom>
              <a:avLst/>
              <a:gdLst/>
              <a:ahLst/>
              <a:cxnLst/>
              <a:rect l="0" t="0" r="0" b="0"/>
              <a:pathLst>
                <a:path>
                  <a:moveTo>
                    <a:pt x="0" y="18215"/>
                  </a:moveTo>
                  <a:lnTo>
                    <a:pt x="1498325" y="18215"/>
                  </a:lnTo>
                </a:path>
              </a:pathLst>
            </a:custGeom>
            <a:noFill/>
            <a:ln>
              <a:solidFill>
                <a:srgbClr val="5A9C43"/>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userDrawn="1"/>
          </p:nvSpPr>
          <p:spPr>
            <a:xfrm rot="1360860">
              <a:off x="5893144" y="4126358"/>
              <a:ext cx="1782049" cy="39267"/>
            </a:xfrm>
            <a:custGeom>
              <a:avLst/>
              <a:gdLst/>
              <a:ahLst/>
              <a:cxnLst/>
              <a:rect l="0" t="0" r="0" b="0"/>
              <a:pathLst>
                <a:path>
                  <a:moveTo>
                    <a:pt x="0" y="18215"/>
                  </a:moveTo>
                  <a:lnTo>
                    <a:pt x="1653286" y="18215"/>
                  </a:lnTo>
                </a:path>
              </a:pathLst>
            </a:custGeom>
            <a:noFill/>
            <a:ln>
              <a:solidFill>
                <a:srgbClr val="5A9C43"/>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p:cNvSpPr/>
            <p:nvPr userDrawn="1"/>
          </p:nvSpPr>
          <p:spPr>
            <a:xfrm>
              <a:off x="6076736" y="3407861"/>
              <a:ext cx="1824602" cy="39267"/>
            </a:xfrm>
            <a:custGeom>
              <a:avLst/>
              <a:gdLst/>
              <a:ahLst/>
              <a:cxnLst/>
              <a:rect l="0" t="0" r="0" b="0"/>
              <a:pathLst>
                <a:path>
                  <a:moveTo>
                    <a:pt x="0" y="18215"/>
                  </a:moveTo>
                  <a:lnTo>
                    <a:pt x="1692764" y="18215"/>
                  </a:lnTo>
                </a:path>
              </a:pathLst>
            </a:custGeom>
            <a:noFill/>
            <a:ln>
              <a:solidFill>
                <a:srgbClr val="5A9C43"/>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p:cNvSpPr/>
            <p:nvPr userDrawn="1"/>
          </p:nvSpPr>
          <p:spPr>
            <a:xfrm rot="20239140">
              <a:off x="5942637" y="2730274"/>
              <a:ext cx="1782049" cy="39267"/>
            </a:xfrm>
            <a:custGeom>
              <a:avLst/>
              <a:gdLst/>
              <a:ahLst/>
              <a:cxnLst/>
              <a:rect l="0" t="0" r="0" b="0"/>
              <a:pathLst>
                <a:path>
                  <a:moveTo>
                    <a:pt x="0" y="18215"/>
                  </a:moveTo>
                  <a:lnTo>
                    <a:pt x="1653286" y="18215"/>
                  </a:lnTo>
                </a:path>
              </a:pathLst>
            </a:custGeom>
            <a:noFill/>
            <a:ln>
              <a:solidFill>
                <a:srgbClr val="5A9C43"/>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p:cNvSpPr/>
            <p:nvPr userDrawn="1"/>
          </p:nvSpPr>
          <p:spPr>
            <a:xfrm rot="18879969">
              <a:off x="5706626" y="2168538"/>
              <a:ext cx="1615019" cy="39267"/>
            </a:xfrm>
            <a:custGeom>
              <a:avLst/>
              <a:gdLst/>
              <a:ahLst/>
              <a:cxnLst/>
              <a:rect l="0" t="0" r="0" b="0"/>
              <a:pathLst>
                <a:path>
                  <a:moveTo>
                    <a:pt x="0" y="18215"/>
                  </a:moveTo>
                  <a:lnTo>
                    <a:pt x="1498325" y="18215"/>
                  </a:lnTo>
                </a:path>
              </a:pathLst>
            </a:custGeom>
            <a:noFill/>
            <a:ln>
              <a:solidFill>
                <a:srgbClr val="5A9C43"/>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p:cNvSpPr/>
            <p:nvPr userDrawn="1"/>
          </p:nvSpPr>
          <p:spPr>
            <a:xfrm>
              <a:off x="6733717" y="776853"/>
              <a:ext cx="1132293" cy="1132293"/>
            </a:xfrm>
            <a:custGeom>
              <a:avLst/>
              <a:gdLst>
                <a:gd name="connsiteX0" fmla="*/ 0 w 1050478"/>
                <a:gd name="connsiteY0" fmla="*/ 525239 h 1050478"/>
                <a:gd name="connsiteX1" fmla="*/ 525239 w 1050478"/>
                <a:gd name="connsiteY1" fmla="*/ 0 h 1050478"/>
                <a:gd name="connsiteX2" fmla="*/ 1050478 w 1050478"/>
                <a:gd name="connsiteY2" fmla="*/ 525239 h 1050478"/>
                <a:gd name="connsiteX3" fmla="*/ 525239 w 1050478"/>
                <a:gd name="connsiteY3" fmla="*/ 1050478 h 1050478"/>
                <a:gd name="connsiteX4" fmla="*/ 0 w 1050478"/>
                <a:gd name="connsiteY4" fmla="*/ 525239 h 1050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478" h="1050478">
                  <a:moveTo>
                    <a:pt x="0" y="525239"/>
                  </a:moveTo>
                  <a:cubicBezTo>
                    <a:pt x="0" y="235158"/>
                    <a:pt x="235158" y="0"/>
                    <a:pt x="525239" y="0"/>
                  </a:cubicBezTo>
                  <a:cubicBezTo>
                    <a:pt x="815320" y="0"/>
                    <a:pt x="1050478" y="235158"/>
                    <a:pt x="1050478" y="525239"/>
                  </a:cubicBezTo>
                  <a:cubicBezTo>
                    <a:pt x="1050478" y="815320"/>
                    <a:pt x="815320" y="1050478"/>
                    <a:pt x="525239" y="1050478"/>
                  </a:cubicBezTo>
                  <a:cubicBezTo>
                    <a:pt x="235158" y="1050478"/>
                    <a:pt x="0" y="815320"/>
                    <a:pt x="0" y="525239"/>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0" vert="horz" wrap="square" lIns="159554" tIns="159554" rIns="159554" bIns="159554" numCol="1" spcCol="1270" anchor="ctr" anchorCtr="0">
              <a:noAutofit/>
            </a:bodyPr>
            <a:lstStyle/>
            <a:p>
              <a:pPr lvl="0" algn="ctr" defTabSz="400050">
                <a:lnSpc>
                  <a:spcPct val="90000"/>
                </a:lnSpc>
                <a:spcBef>
                  <a:spcPct val="0"/>
                </a:spcBef>
                <a:spcAft>
                  <a:spcPct val="35000"/>
                </a:spcAft>
              </a:pPr>
              <a:r>
                <a:rPr lang="en-US" sz="1000" kern="1200" dirty="0"/>
                <a:t>Patient Advocates &amp; Nurse Navigation</a:t>
              </a:r>
            </a:p>
          </p:txBody>
        </p:sp>
        <p:sp>
          <p:nvSpPr>
            <p:cNvPr id="13" name="Freeform 12"/>
            <p:cNvSpPr/>
            <p:nvPr userDrawn="1"/>
          </p:nvSpPr>
          <p:spPr>
            <a:xfrm>
              <a:off x="7373208" y="1733917"/>
              <a:ext cx="1132293" cy="1132293"/>
            </a:xfrm>
            <a:custGeom>
              <a:avLst/>
              <a:gdLst>
                <a:gd name="connsiteX0" fmla="*/ 0 w 1050478"/>
                <a:gd name="connsiteY0" fmla="*/ 525239 h 1050478"/>
                <a:gd name="connsiteX1" fmla="*/ 525239 w 1050478"/>
                <a:gd name="connsiteY1" fmla="*/ 0 h 1050478"/>
                <a:gd name="connsiteX2" fmla="*/ 1050478 w 1050478"/>
                <a:gd name="connsiteY2" fmla="*/ 525239 h 1050478"/>
                <a:gd name="connsiteX3" fmla="*/ 525239 w 1050478"/>
                <a:gd name="connsiteY3" fmla="*/ 1050478 h 1050478"/>
                <a:gd name="connsiteX4" fmla="*/ 0 w 1050478"/>
                <a:gd name="connsiteY4" fmla="*/ 525239 h 1050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478" h="1050478">
                  <a:moveTo>
                    <a:pt x="0" y="525239"/>
                  </a:moveTo>
                  <a:cubicBezTo>
                    <a:pt x="0" y="235158"/>
                    <a:pt x="235158" y="0"/>
                    <a:pt x="525239" y="0"/>
                  </a:cubicBezTo>
                  <a:cubicBezTo>
                    <a:pt x="815320" y="0"/>
                    <a:pt x="1050478" y="235158"/>
                    <a:pt x="1050478" y="525239"/>
                  </a:cubicBezTo>
                  <a:cubicBezTo>
                    <a:pt x="1050478" y="815320"/>
                    <a:pt x="815320" y="1050478"/>
                    <a:pt x="525239" y="1050478"/>
                  </a:cubicBezTo>
                  <a:cubicBezTo>
                    <a:pt x="235158" y="1050478"/>
                    <a:pt x="0" y="815320"/>
                    <a:pt x="0" y="525239"/>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0" vert="horz" wrap="square" lIns="159554" tIns="159554" rIns="159554" bIns="159554" numCol="1" spcCol="1270" anchor="ctr" anchorCtr="0">
              <a:noAutofit/>
            </a:bodyPr>
            <a:lstStyle/>
            <a:p>
              <a:pPr lvl="0" algn="ctr" defTabSz="400050">
                <a:lnSpc>
                  <a:spcPct val="90000"/>
                </a:lnSpc>
                <a:spcBef>
                  <a:spcPct val="0"/>
                </a:spcBef>
                <a:spcAft>
                  <a:spcPct val="35000"/>
                </a:spcAft>
              </a:pPr>
              <a:r>
                <a:rPr lang="en-US" sz="1000" kern="1200" dirty="0"/>
                <a:t>CDM &amp; Prevention</a:t>
              </a:r>
            </a:p>
          </p:txBody>
        </p:sp>
        <p:sp>
          <p:nvSpPr>
            <p:cNvPr id="14" name="Freeform 13"/>
            <p:cNvSpPr/>
            <p:nvPr userDrawn="1"/>
          </p:nvSpPr>
          <p:spPr>
            <a:xfrm>
              <a:off x="7597357" y="2862855"/>
              <a:ext cx="1132293" cy="1132293"/>
            </a:xfrm>
            <a:custGeom>
              <a:avLst/>
              <a:gdLst>
                <a:gd name="connsiteX0" fmla="*/ 0 w 1050478"/>
                <a:gd name="connsiteY0" fmla="*/ 525239 h 1050478"/>
                <a:gd name="connsiteX1" fmla="*/ 525239 w 1050478"/>
                <a:gd name="connsiteY1" fmla="*/ 0 h 1050478"/>
                <a:gd name="connsiteX2" fmla="*/ 1050478 w 1050478"/>
                <a:gd name="connsiteY2" fmla="*/ 525239 h 1050478"/>
                <a:gd name="connsiteX3" fmla="*/ 525239 w 1050478"/>
                <a:gd name="connsiteY3" fmla="*/ 1050478 h 1050478"/>
                <a:gd name="connsiteX4" fmla="*/ 0 w 1050478"/>
                <a:gd name="connsiteY4" fmla="*/ 525239 h 1050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478" h="1050478">
                  <a:moveTo>
                    <a:pt x="0" y="525239"/>
                  </a:moveTo>
                  <a:cubicBezTo>
                    <a:pt x="0" y="235158"/>
                    <a:pt x="235158" y="0"/>
                    <a:pt x="525239" y="0"/>
                  </a:cubicBezTo>
                  <a:cubicBezTo>
                    <a:pt x="815320" y="0"/>
                    <a:pt x="1050478" y="235158"/>
                    <a:pt x="1050478" y="525239"/>
                  </a:cubicBezTo>
                  <a:cubicBezTo>
                    <a:pt x="1050478" y="815320"/>
                    <a:pt x="815320" y="1050478"/>
                    <a:pt x="525239" y="1050478"/>
                  </a:cubicBezTo>
                  <a:cubicBezTo>
                    <a:pt x="235158" y="1050478"/>
                    <a:pt x="0" y="815320"/>
                    <a:pt x="0" y="525239"/>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0" vert="horz" wrap="square" lIns="159554" tIns="159554" rIns="159554" bIns="159554" numCol="1" spcCol="1270" anchor="ctr" anchorCtr="0">
              <a:noAutofit/>
            </a:bodyPr>
            <a:lstStyle/>
            <a:p>
              <a:pPr lvl="0" algn="ctr" defTabSz="400050">
                <a:lnSpc>
                  <a:spcPct val="90000"/>
                </a:lnSpc>
                <a:spcBef>
                  <a:spcPct val="0"/>
                </a:spcBef>
                <a:spcAft>
                  <a:spcPct val="35000"/>
                </a:spcAft>
              </a:pPr>
              <a:r>
                <a:rPr lang="en-US" sz="1000" kern="1200" dirty="0"/>
                <a:t>Registered Dietitians</a:t>
              </a:r>
            </a:p>
          </p:txBody>
        </p:sp>
        <p:sp>
          <p:nvSpPr>
            <p:cNvPr id="15" name="Freeform 14"/>
            <p:cNvSpPr/>
            <p:nvPr userDrawn="1"/>
          </p:nvSpPr>
          <p:spPr>
            <a:xfrm>
              <a:off x="7373208" y="3991791"/>
              <a:ext cx="1132293" cy="1132293"/>
            </a:xfrm>
            <a:custGeom>
              <a:avLst/>
              <a:gdLst>
                <a:gd name="connsiteX0" fmla="*/ 0 w 1050478"/>
                <a:gd name="connsiteY0" fmla="*/ 525239 h 1050478"/>
                <a:gd name="connsiteX1" fmla="*/ 525239 w 1050478"/>
                <a:gd name="connsiteY1" fmla="*/ 0 h 1050478"/>
                <a:gd name="connsiteX2" fmla="*/ 1050478 w 1050478"/>
                <a:gd name="connsiteY2" fmla="*/ 525239 h 1050478"/>
                <a:gd name="connsiteX3" fmla="*/ 525239 w 1050478"/>
                <a:gd name="connsiteY3" fmla="*/ 1050478 h 1050478"/>
                <a:gd name="connsiteX4" fmla="*/ 0 w 1050478"/>
                <a:gd name="connsiteY4" fmla="*/ 525239 h 1050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478" h="1050478">
                  <a:moveTo>
                    <a:pt x="0" y="525239"/>
                  </a:moveTo>
                  <a:cubicBezTo>
                    <a:pt x="0" y="235158"/>
                    <a:pt x="235158" y="0"/>
                    <a:pt x="525239" y="0"/>
                  </a:cubicBezTo>
                  <a:cubicBezTo>
                    <a:pt x="815320" y="0"/>
                    <a:pt x="1050478" y="235158"/>
                    <a:pt x="1050478" y="525239"/>
                  </a:cubicBezTo>
                  <a:cubicBezTo>
                    <a:pt x="1050478" y="815320"/>
                    <a:pt x="815320" y="1050478"/>
                    <a:pt x="525239" y="1050478"/>
                  </a:cubicBezTo>
                  <a:cubicBezTo>
                    <a:pt x="235158" y="1050478"/>
                    <a:pt x="0" y="815320"/>
                    <a:pt x="0" y="525239"/>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0" vert="horz" wrap="square" lIns="159554" tIns="159554" rIns="159554" bIns="159554" numCol="1" spcCol="1270" anchor="ctr" anchorCtr="0">
              <a:noAutofit/>
            </a:bodyPr>
            <a:lstStyle/>
            <a:p>
              <a:pPr lvl="0" algn="ctr" defTabSz="400050">
                <a:lnSpc>
                  <a:spcPct val="90000"/>
                </a:lnSpc>
                <a:spcBef>
                  <a:spcPct val="0"/>
                </a:spcBef>
                <a:spcAft>
                  <a:spcPct val="35000"/>
                </a:spcAft>
              </a:pPr>
              <a:r>
                <a:rPr lang="en-US" sz="1000" kern="1200" dirty="0"/>
                <a:t>HealthyU</a:t>
              </a:r>
            </a:p>
          </p:txBody>
        </p:sp>
        <p:sp>
          <p:nvSpPr>
            <p:cNvPr id="16" name="Freeform 15"/>
            <p:cNvSpPr/>
            <p:nvPr userDrawn="1"/>
          </p:nvSpPr>
          <p:spPr>
            <a:xfrm>
              <a:off x="6733717" y="4948856"/>
              <a:ext cx="1132293" cy="1132293"/>
            </a:xfrm>
            <a:custGeom>
              <a:avLst/>
              <a:gdLst>
                <a:gd name="connsiteX0" fmla="*/ 0 w 1050478"/>
                <a:gd name="connsiteY0" fmla="*/ 525239 h 1050478"/>
                <a:gd name="connsiteX1" fmla="*/ 525239 w 1050478"/>
                <a:gd name="connsiteY1" fmla="*/ 0 h 1050478"/>
                <a:gd name="connsiteX2" fmla="*/ 1050478 w 1050478"/>
                <a:gd name="connsiteY2" fmla="*/ 525239 h 1050478"/>
                <a:gd name="connsiteX3" fmla="*/ 525239 w 1050478"/>
                <a:gd name="connsiteY3" fmla="*/ 1050478 h 1050478"/>
                <a:gd name="connsiteX4" fmla="*/ 0 w 1050478"/>
                <a:gd name="connsiteY4" fmla="*/ 525239 h 1050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478" h="1050478">
                  <a:moveTo>
                    <a:pt x="0" y="525239"/>
                  </a:moveTo>
                  <a:cubicBezTo>
                    <a:pt x="0" y="235158"/>
                    <a:pt x="235158" y="0"/>
                    <a:pt x="525239" y="0"/>
                  </a:cubicBezTo>
                  <a:cubicBezTo>
                    <a:pt x="815320" y="0"/>
                    <a:pt x="1050478" y="235158"/>
                    <a:pt x="1050478" y="525239"/>
                  </a:cubicBezTo>
                  <a:cubicBezTo>
                    <a:pt x="1050478" y="815320"/>
                    <a:pt x="815320" y="1050478"/>
                    <a:pt x="525239" y="1050478"/>
                  </a:cubicBezTo>
                  <a:cubicBezTo>
                    <a:pt x="235158" y="1050478"/>
                    <a:pt x="0" y="815320"/>
                    <a:pt x="0" y="525239"/>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0" vert="horz" wrap="square" lIns="159554" tIns="159554" rIns="159554" bIns="159554" numCol="1" spcCol="1270" anchor="ctr" anchorCtr="0">
              <a:noAutofit/>
            </a:bodyPr>
            <a:lstStyle/>
            <a:p>
              <a:pPr lvl="0" algn="ctr" defTabSz="400050">
                <a:lnSpc>
                  <a:spcPct val="90000"/>
                </a:lnSpc>
                <a:spcBef>
                  <a:spcPct val="0"/>
                </a:spcBef>
                <a:spcAft>
                  <a:spcPct val="35000"/>
                </a:spcAft>
              </a:pPr>
              <a:r>
                <a:rPr lang="en-US" sz="1000" kern="1200" dirty="0"/>
                <a:t>Tobacco Cessation</a:t>
              </a:r>
            </a:p>
          </p:txBody>
        </p:sp>
        <p:sp>
          <p:nvSpPr>
            <p:cNvPr id="17" name="Freeform 16"/>
            <p:cNvSpPr/>
            <p:nvPr userDrawn="1"/>
          </p:nvSpPr>
          <p:spPr>
            <a:xfrm rot="9013178">
              <a:off x="1887168" y="4597066"/>
              <a:ext cx="2618563" cy="47651"/>
            </a:xfrm>
            <a:custGeom>
              <a:avLst/>
              <a:gdLst/>
              <a:ahLst/>
              <a:cxnLst/>
              <a:rect l="0" t="0" r="0" b="0"/>
              <a:pathLst>
                <a:path>
                  <a:moveTo>
                    <a:pt x="0" y="22104"/>
                  </a:moveTo>
                  <a:lnTo>
                    <a:pt x="2429357" y="22104"/>
                  </a:lnTo>
                </a:path>
              </a:pathLst>
            </a:custGeom>
            <a:noFill/>
            <a:ln>
              <a:solidFill>
                <a:srgbClr val="192E5A"/>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p:cNvSpPr/>
            <p:nvPr userDrawn="1"/>
          </p:nvSpPr>
          <p:spPr>
            <a:xfrm rot="10210486">
              <a:off x="1310579" y="3827206"/>
              <a:ext cx="2965360" cy="47651"/>
            </a:xfrm>
            <a:custGeom>
              <a:avLst/>
              <a:gdLst/>
              <a:ahLst/>
              <a:cxnLst/>
              <a:rect l="0" t="0" r="0" b="0"/>
              <a:pathLst>
                <a:path>
                  <a:moveTo>
                    <a:pt x="0" y="22104"/>
                  </a:moveTo>
                  <a:lnTo>
                    <a:pt x="2751096" y="22104"/>
                  </a:lnTo>
                </a:path>
              </a:pathLst>
            </a:custGeom>
            <a:noFill/>
            <a:ln>
              <a:solidFill>
                <a:srgbClr val="192E5A"/>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18"/>
            <p:cNvSpPr/>
            <p:nvPr userDrawn="1"/>
          </p:nvSpPr>
          <p:spPr>
            <a:xfrm rot="11389514">
              <a:off x="1007948" y="2935767"/>
              <a:ext cx="3264776" cy="115549"/>
            </a:xfrm>
            <a:custGeom>
              <a:avLst/>
              <a:gdLst/>
              <a:ahLst/>
              <a:cxnLst/>
              <a:rect l="0" t="0" r="0" b="0"/>
              <a:pathLst>
                <a:path>
                  <a:moveTo>
                    <a:pt x="0" y="22104"/>
                  </a:moveTo>
                  <a:lnTo>
                    <a:pt x="2751096" y="22104"/>
                  </a:lnTo>
                </a:path>
              </a:pathLst>
            </a:custGeom>
            <a:noFill/>
            <a:ln>
              <a:solidFill>
                <a:srgbClr val="192E5A"/>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Freeform 19"/>
            <p:cNvSpPr/>
            <p:nvPr userDrawn="1"/>
          </p:nvSpPr>
          <p:spPr>
            <a:xfrm rot="12586822">
              <a:off x="1801151" y="2190435"/>
              <a:ext cx="2618563" cy="47651"/>
            </a:xfrm>
            <a:custGeom>
              <a:avLst/>
              <a:gdLst/>
              <a:ahLst/>
              <a:cxnLst/>
              <a:rect l="0" t="0" r="0" b="0"/>
              <a:pathLst>
                <a:path>
                  <a:moveTo>
                    <a:pt x="0" y="22104"/>
                  </a:moveTo>
                  <a:lnTo>
                    <a:pt x="2429357" y="22104"/>
                  </a:lnTo>
                </a:path>
              </a:pathLst>
            </a:custGeom>
            <a:noFill/>
            <a:ln>
              <a:solidFill>
                <a:srgbClr val="192E5A"/>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Freeform 20"/>
            <p:cNvSpPr/>
            <p:nvPr userDrawn="1"/>
          </p:nvSpPr>
          <p:spPr>
            <a:xfrm>
              <a:off x="1220736" y="882368"/>
              <a:ext cx="1154092" cy="1154092"/>
            </a:xfrm>
            <a:custGeom>
              <a:avLst/>
              <a:gdLst>
                <a:gd name="connsiteX0" fmla="*/ 0 w 1070702"/>
                <a:gd name="connsiteY0" fmla="*/ 535351 h 1070702"/>
                <a:gd name="connsiteX1" fmla="*/ 535351 w 1070702"/>
                <a:gd name="connsiteY1" fmla="*/ 0 h 1070702"/>
                <a:gd name="connsiteX2" fmla="*/ 1070702 w 1070702"/>
                <a:gd name="connsiteY2" fmla="*/ 535351 h 1070702"/>
                <a:gd name="connsiteX3" fmla="*/ 535351 w 1070702"/>
                <a:gd name="connsiteY3" fmla="*/ 1070702 h 1070702"/>
                <a:gd name="connsiteX4" fmla="*/ 0 w 1070702"/>
                <a:gd name="connsiteY4" fmla="*/ 535351 h 1070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702" h="1070702">
                  <a:moveTo>
                    <a:pt x="0" y="535351"/>
                  </a:moveTo>
                  <a:cubicBezTo>
                    <a:pt x="0" y="239685"/>
                    <a:pt x="239685" y="0"/>
                    <a:pt x="535351" y="0"/>
                  </a:cubicBezTo>
                  <a:cubicBezTo>
                    <a:pt x="831017" y="0"/>
                    <a:pt x="1070702" y="239685"/>
                    <a:pt x="1070702" y="535351"/>
                  </a:cubicBezTo>
                  <a:cubicBezTo>
                    <a:pt x="1070702" y="831017"/>
                    <a:pt x="831017" y="1070702"/>
                    <a:pt x="535351" y="1070702"/>
                  </a:cubicBezTo>
                  <a:cubicBezTo>
                    <a:pt x="239685" y="1070702"/>
                    <a:pt x="0" y="831017"/>
                    <a:pt x="0" y="535351"/>
                  </a:cubicBezTo>
                  <a:close/>
                </a:path>
              </a:pathLst>
            </a:custGeom>
            <a:solidFill>
              <a:srgbClr val="192E5A"/>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4421" tIns="164421" rIns="164421" bIns="164421" numCol="1" spcCol="1270" anchor="ctr" anchorCtr="0">
              <a:noAutofit/>
            </a:bodyPr>
            <a:lstStyle/>
            <a:p>
              <a:pPr lvl="0" algn="ctr" defTabSz="533400">
                <a:lnSpc>
                  <a:spcPct val="90000"/>
                </a:lnSpc>
                <a:spcBef>
                  <a:spcPct val="0"/>
                </a:spcBef>
                <a:spcAft>
                  <a:spcPct val="35000"/>
                </a:spcAft>
              </a:pPr>
              <a:r>
                <a:rPr lang="en-US" sz="1000" kern="1200" dirty="0"/>
                <a:t>Carrier Resources</a:t>
              </a:r>
            </a:p>
          </p:txBody>
        </p:sp>
        <p:sp>
          <p:nvSpPr>
            <p:cNvPr id="22" name="Freeform 21"/>
            <p:cNvSpPr/>
            <p:nvPr userDrawn="1"/>
          </p:nvSpPr>
          <p:spPr>
            <a:xfrm>
              <a:off x="503870" y="2124015"/>
              <a:ext cx="1154092" cy="1154092"/>
            </a:xfrm>
            <a:custGeom>
              <a:avLst/>
              <a:gdLst>
                <a:gd name="connsiteX0" fmla="*/ 0 w 1070702"/>
                <a:gd name="connsiteY0" fmla="*/ 535351 h 1070702"/>
                <a:gd name="connsiteX1" fmla="*/ 535351 w 1070702"/>
                <a:gd name="connsiteY1" fmla="*/ 0 h 1070702"/>
                <a:gd name="connsiteX2" fmla="*/ 1070702 w 1070702"/>
                <a:gd name="connsiteY2" fmla="*/ 535351 h 1070702"/>
                <a:gd name="connsiteX3" fmla="*/ 535351 w 1070702"/>
                <a:gd name="connsiteY3" fmla="*/ 1070702 h 1070702"/>
                <a:gd name="connsiteX4" fmla="*/ 0 w 1070702"/>
                <a:gd name="connsiteY4" fmla="*/ 535351 h 1070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702" h="1070702">
                  <a:moveTo>
                    <a:pt x="0" y="535351"/>
                  </a:moveTo>
                  <a:cubicBezTo>
                    <a:pt x="0" y="239685"/>
                    <a:pt x="239685" y="0"/>
                    <a:pt x="535351" y="0"/>
                  </a:cubicBezTo>
                  <a:cubicBezTo>
                    <a:pt x="831017" y="0"/>
                    <a:pt x="1070702" y="239685"/>
                    <a:pt x="1070702" y="535351"/>
                  </a:cubicBezTo>
                  <a:cubicBezTo>
                    <a:pt x="1070702" y="831017"/>
                    <a:pt x="831017" y="1070702"/>
                    <a:pt x="535351" y="1070702"/>
                  </a:cubicBezTo>
                  <a:cubicBezTo>
                    <a:pt x="239685" y="1070702"/>
                    <a:pt x="0" y="831017"/>
                    <a:pt x="0" y="535351"/>
                  </a:cubicBezTo>
                  <a:close/>
                </a:path>
              </a:pathLst>
            </a:custGeom>
            <a:solidFill>
              <a:srgbClr val="192E5A"/>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4421" tIns="164421" rIns="164421" bIns="164421" numCol="1" spcCol="1270" anchor="ctr" anchorCtr="0">
              <a:noAutofit/>
            </a:bodyPr>
            <a:lstStyle/>
            <a:p>
              <a:pPr lvl="0" algn="ctr" defTabSz="533400">
                <a:lnSpc>
                  <a:spcPct val="90000"/>
                </a:lnSpc>
                <a:spcBef>
                  <a:spcPct val="0"/>
                </a:spcBef>
                <a:spcAft>
                  <a:spcPct val="35000"/>
                </a:spcAft>
              </a:pPr>
              <a:r>
                <a:rPr lang="en-US" sz="1000" kern="1200" dirty="0"/>
                <a:t>EAP</a:t>
              </a:r>
            </a:p>
          </p:txBody>
        </p:sp>
        <p:sp>
          <p:nvSpPr>
            <p:cNvPr id="23" name="Freeform 22"/>
            <p:cNvSpPr/>
            <p:nvPr userDrawn="1"/>
          </p:nvSpPr>
          <p:spPr>
            <a:xfrm>
              <a:off x="503870" y="3557747"/>
              <a:ext cx="1154092" cy="1154092"/>
            </a:xfrm>
            <a:custGeom>
              <a:avLst/>
              <a:gdLst>
                <a:gd name="connsiteX0" fmla="*/ 0 w 1070702"/>
                <a:gd name="connsiteY0" fmla="*/ 535351 h 1070702"/>
                <a:gd name="connsiteX1" fmla="*/ 535351 w 1070702"/>
                <a:gd name="connsiteY1" fmla="*/ 0 h 1070702"/>
                <a:gd name="connsiteX2" fmla="*/ 1070702 w 1070702"/>
                <a:gd name="connsiteY2" fmla="*/ 535351 h 1070702"/>
                <a:gd name="connsiteX3" fmla="*/ 535351 w 1070702"/>
                <a:gd name="connsiteY3" fmla="*/ 1070702 h 1070702"/>
                <a:gd name="connsiteX4" fmla="*/ 0 w 1070702"/>
                <a:gd name="connsiteY4" fmla="*/ 535351 h 1070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702" h="1070702">
                  <a:moveTo>
                    <a:pt x="0" y="535351"/>
                  </a:moveTo>
                  <a:cubicBezTo>
                    <a:pt x="0" y="239685"/>
                    <a:pt x="239685" y="0"/>
                    <a:pt x="535351" y="0"/>
                  </a:cubicBezTo>
                  <a:cubicBezTo>
                    <a:pt x="831017" y="0"/>
                    <a:pt x="1070702" y="239685"/>
                    <a:pt x="1070702" y="535351"/>
                  </a:cubicBezTo>
                  <a:cubicBezTo>
                    <a:pt x="1070702" y="831017"/>
                    <a:pt x="831017" y="1070702"/>
                    <a:pt x="535351" y="1070702"/>
                  </a:cubicBezTo>
                  <a:cubicBezTo>
                    <a:pt x="239685" y="1070702"/>
                    <a:pt x="0" y="831017"/>
                    <a:pt x="0" y="535351"/>
                  </a:cubicBezTo>
                  <a:close/>
                </a:path>
              </a:pathLst>
            </a:custGeom>
            <a:solidFill>
              <a:srgbClr val="192E5A"/>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4421" tIns="164421" rIns="164421" bIns="164421" numCol="1" spcCol="1270" anchor="ctr" anchorCtr="0">
              <a:noAutofit/>
            </a:bodyPr>
            <a:lstStyle/>
            <a:p>
              <a:pPr lvl="0" algn="ctr" defTabSz="533400">
                <a:lnSpc>
                  <a:spcPct val="90000"/>
                </a:lnSpc>
                <a:spcBef>
                  <a:spcPct val="0"/>
                </a:spcBef>
                <a:spcAft>
                  <a:spcPct val="35000"/>
                </a:spcAft>
              </a:pPr>
              <a:r>
                <a:rPr lang="en-US" sz="1000" kern="1200" dirty="0"/>
                <a:t>Consultant Partner Resources</a:t>
              </a:r>
            </a:p>
          </p:txBody>
        </p:sp>
        <p:sp>
          <p:nvSpPr>
            <p:cNvPr id="24" name="Freeform 23"/>
            <p:cNvSpPr/>
            <p:nvPr userDrawn="1"/>
          </p:nvSpPr>
          <p:spPr>
            <a:xfrm>
              <a:off x="1220736" y="4799395"/>
              <a:ext cx="1154092" cy="1154092"/>
            </a:xfrm>
            <a:custGeom>
              <a:avLst/>
              <a:gdLst>
                <a:gd name="connsiteX0" fmla="*/ 0 w 1070702"/>
                <a:gd name="connsiteY0" fmla="*/ 535351 h 1070702"/>
                <a:gd name="connsiteX1" fmla="*/ 535351 w 1070702"/>
                <a:gd name="connsiteY1" fmla="*/ 0 h 1070702"/>
                <a:gd name="connsiteX2" fmla="*/ 1070702 w 1070702"/>
                <a:gd name="connsiteY2" fmla="*/ 535351 h 1070702"/>
                <a:gd name="connsiteX3" fmla="*/ 535351 w 1070702"/>
                <a:gd name="connsiteY3" fmla="*/ 1070702 h 1070702"/>
                <a:gd name="connsiteX4" fmla="*/ 0 w 1070702"/>
                <a:gd name="connsiteY4" fmla="*/ 535351 h 1070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702" h="1070702">
                  <a:moveTo>
                    <a:pt x="0" y="535351"/>
                  </a:moveTo>
                  <a:cubicBezTo>
                    <a:pt x="0" y="239685"/>
                    <a:pt x="239685" y="0"/>
                    <a:pt x="535351" y="0"/>
                  </a:cubicBezTo>
                  <a:cubicBezTo>
                    <a:pt x="831017" y="0"/>
                    <a:pt x="1070702" y="239685"/>
                    <a:pt x="1070702" y="535351"/>
                  </a:cubicBezTo>
                  <a:cubicBezTo>
                    <a:pt x="1070702" y="831017"/>
                    <a:pt x="831017" y="1070702"/>
                    <a:pt x="535351" y="1070702"/>
                  </a:cubicBezTo>
                  <a:cubicBezTo>
                    <a:pt x="239685" y="1070702"/>
                    <a:pt x="0" y="831017"/>
                    <a:pt x="0" y="535351"/>
                  </a:cubicBezTo>
                  <a:close/>
                </a:path>
              </a:pathLst>
            </a:custGeom>
            <a:solidFill>
              <a:srgbClr val="192E5A"/>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4421" tIns="164421" rIns="164421" bIns="164421" numCol="1" spcCol="1270" anchor="ctr" anchorCtr="0">
              <a:noAutofit/>
            </a:bodyPr>
            <a:lstStyle/>
            <a:p>
              <a:pPr lvl="0" algn="ctr" defTabSz="533400">
                <a:lnSpc>
                  <a:spcPct val="90000"/>
                </a:lnSpc>
                <a:spcBef>
                  <a:spcPct val="0"/>
                </a:spcBef>
                <a:spcAft>
                  <a:spcPct val="35000"/>
                </a:spcAft>
              </a:pPr>
              <a:r>
                <a:rPr lang="en-US" sz="1000" kern="1200" dirty="0"/>
                <a:t>Community Resources</a:t>
              </a:r>
            </a:p>
          </p:txBody>
        </p:sp>
        <p:sp>
          <p:nvSpPr>
            <p:cNvPr id="25" name="Oval 24"/>
            <p:cNvSpPr/>
            <p:nvPr userDrawn="1"/>
          </p:nvSpPr>
          <p:spPr>
            <a:xfrm>
              <a:off x="2590488" y="1447488"/>
              <a:ext cx="3963024" cy="3963024"/>
            </a:xfrm>
            <a:prstGeom prst="ellipse">
              <a:avLst/>
            </a:pr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sp>
        <p:nvSpPr>
          <p:cNvPr id="27" name="Subtitle 2"/>
          <p:cNvSpPr txBox="1">
            <a:spLocks/>
          </p:cNvSpPr>
          <p:nvPr userDrawn="1"/>
        </p:nvSpPr>
        <p:spPr>
          <a:xfrm>
            <a:off x="6095557" y="1144988"/>
            <a:ext cx="5451332" cy="350377"/>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5A9C4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02B5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02B5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02B5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02B5C"/>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dirty="0"/>
              <a:t>ConnectCare3 Resources</a:t>
            </a:r>
          </a:p>
        </p:txBody>
      </p:sp>
      <p:sp>
        <p:nvSpPr>
          <p:cNvPr id="4" name="TextBox 3"/>
          <p:cNvSpPr txBox="1"/>
          <p:nvPr userDrawn="1"/>
        </p:nvSpPr>
        <p:spPr>
          <a:xfrm>
            <a:off x="4265998" y="3292055"/>
            <a:ext cx="3551068" cy="1569660"/>
          </a:xfrm>
          <a:prstGeom prst="rect">
            <a:avLst/>
          </a:prstGeom>
          <a:noFill/>
        </p:spPr>
        <p:txBody>
          <a:bodyPr wrap="square" rtlCol="0">
            <a:spAutoFit/>
          </a:bodyPr>
          <a:lstStyle/>
          <a:p>
            <a:pPr algn="ctr"/>
            <a:r>
              <a:rPr lang="en-US" sz="3200" dirty="0">
                <a:solidFill>
                  <a:srgbClr val="002B5C"/>
                </a:solidFill>
              </a:rPr>
              <a:t>Customized</a:t>
            </a:r>
            <a:endParaRPr lang="en-US" sz="3200" baseline="0" dirty="0">
              <a:solidFill>
                <a:srgbClr val="002B5C"/>
              </a:solidFill>
            </a:endParaRPr>
          </a:p>
          <a:p>
            <a:pPr algn="ctr"/>
            <a:r>
              <a:rPr lang="en-US" sz="3200" baseline="0" dirty="0">
                <a:solidFill>
                  <a:srgbClr val="002B5C"/>
                </a:solidFill>
              </a:rPr>
              <a:t>Wellness</a:t>
            </a:r>
          </a:p>
          <a:p>
            <a:pPr algn="ctr"/>
            <a:r>
              <a:rPr lang="en-US" sz="3200" baseline="0" dirty="0">
                <a:solidFill>
                  <a:srgbClr val="002B5C"/>
                </a:solidFill>
              </a:rPr>
              <a:t>Program</a:t>
            </a:r>
            <a:endParaRPr lang="en-US" sz="3200" dirty="0">
              <a:solidFill>
                <a:srgbClr val="002B5C"/>
              </a:solidFill>
            </a:endParaRPr>
          </a:p>
        </p:txBody>
      </p:sp>
      <p:sp>
        <p:nvSpPr>
          <p:cNvPr id="28" name="Subtitle 2">
            <a:extLst>
              <a:ext uri="{FF2B5EF4-FFF2-40B4-BE49-F238E27FC236}">
                <a16:creationId xmlns:a16="http://schemas.microsoft.com/office/drawing/2014/main" id="{59554B77-F341-4196-9CA1-0BCACFC2E6A7}"/>
              </a:ext>
            </a:extLst>
          </p:cNvPr>
          <p:cNvSpPr txBox="1">
            <a:spLocks/>
          </p:cNvSpPr>
          <p:nvPr userDrawn="1"/>
        </p:nvSpPr>
        <p:spPr>
          <a:xfrm>
            <a:off x="620995" y="1143898"/>
            <a:ext cx="5475007" cy="33119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5A9C4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02B5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02B5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02B5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02B5C"/>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dirty="0">
                <a:solidFill>
                  <a:srgbClr val="002B5C"/>
                </a:solidFill>
              </a:rPr>
              <a:t>Group Resources</a:t>
            </a:r>
          </a:p>
        </p:txBody>
      </p:sp>
      <p:sp>
        <p:nvSpPr>
          <p:cNvPr id="26" name="TextBox 25">
            <a:extLst>
              <a:ext uri="{FF2B5EF4-FFF2-40B4-BE49-F238E27FC236}">
                <a16:creationId xmlns:a16="http://schemas.microsoft.com/office/drawing/2014/main" id="{EB5B88C4-E2C7-4D73-9C99-C04CAC1E6B96}"/>
              </a:ext>
            </a:extLst>
          </p:cNvPr>
          <p:cNvSpPr txBox="1"/>
          <p:nvPr userDrawn="1"/>
        </p:nvSpPr>
        <p:spPr>
          <a:xfrm>
            <a:off x="620995" y="425329"/>
            <a:ext cx="10961405" cy="492443"/>
          </a:xfrm>
          <a:prstGeom prst="rect">
            <a:avLst/>
          </a:prstGeom>
          <a:noFill/>
        </p:spPr>
        <p:txBody>
          <a:bodyPr wrap="square" lIns="0" tIns="0" rIns="0" bIns="0" rtlCol="0">
            <a:spAutoFit/>
          </a:bodyPr>
          <a:lstStyle/>
          <a:p>
            <a:r>
              <a:rPr lang="en-US" sz="3200">
                <a:solidFill>
                  <a:srgbClr val="002B5C"/>
                </a:solidFill>
              </a:rPr>
              <a:t>The ConnectCare3 Hub</a:t>
            </a:r>
            <a:endParaRPr lang="en-US" sz="3200" dirty="0">
              <a:solidFill>
                <a:srgbClr val="002B5C"/>
              </a:solidFill>
            </a:endParaRPr>
          </a:p>
        </p:txBody>
      </p:sp>
    </p:spTree>
    <p:extLst>
      <p:ext uri="{BB962C8B-B14F-4D97-AF65-F5344CB8AC3E}">
        <p14:creationId xmlns:p14="http://schemas.microsoft.com/office/powerpoint/2010/main" val="416421182"/>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source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7451" y="468882"/>
            <a:ext cx="10954949" cy="445518"/>
          </a:xfrm>
        </p:spPr>
        <p:txBody>
          <a:bodyPr/>
          <a:lstStyle>
            <a:lvl1pPr>
              <a:defRPr/>
            </a:lvl1pPr>
          </a:lstStyle>
          <a:p>
            <a:r>
              <a:rPr lang="en-US" dirty="0"/>
              <a:t>Resources</a:t>
            </a:r>
          </a:p>
        </p:txBody>
      </p:sp>
      <p:sp>
        <p:nvSpPr>
          <p:cNvPr id="3" name="Content Placeholder 2"/>
          <p:cNvSpPr>
            <a:spLocks noGrp="1"/>
          </p:cNvSpPr>
          <p:nvPr>
            <p:ph idx="1"/>
          </p:nvPr>
        </p:nvSpPr>
        <p:spPr>
          <a:xfrm>
            <a:off x="620995" y="1136592"/>
            <a:ext cx="10961405" cy="5082255"/>
          </a:xfrm>
        </p:spPr>
        <p:txBody>
          <a:bodyPr/>
          <a:lstStyle>
            <a:lvl1pPr>
              <a:defRPr>
                <a:solidFill>
                  <a:srgbClr val="5A9C43"/>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p:cNvSpPr>
            <a:spLocks noGrp="1"/>
          </p:cNvSpPr>
          <p:nvPr>
            <p:ph type="sldNum" sz="quarter" idx="4"/>
          </p:nvPr>
        </p:nvSpPr>
        <p:spPr>
          <a:xfrm>
            <a:off x="11414035" y="6446582"/>
            <a:ext cx="506508" cy="411419"/>
          </a:xfrm>
          <a:prstGeom prst="rect">
            <a:avLst/>
          </a:prstGeom>
          <a:solidFill>
            <a:srgbClr val="002060"/>
          </a:solidFill>
        </p:spPr>
        <p:txBody>
          <a:bodyPr anchor="ctr"/>
          <a:lstStyle>
            <a:lvl1pPr algn="ctr">
              <a:defRPr sz="1000">
                <a:solidFill>
                  <a:schemeClr val="bg1"/>
                </a:solidFill>
              </a:defRPr>
            </a:lvl1pPr>
          </a:lstStyle>
          <a:p>
            <a:fld id="{A7D19722-9044-4D53-8564-26394DF64EA7}" type="slidenum">
              <a:rPr lang="en-US" smtClean="0"/>
              <a:pPr/>
              <a:t>‹#›</a:t>
            </a:fld>
            <a:endParaRPr lang="en-US" dirty="0"/>
          </a:p>
        </p:txBody>
      </p:sp>
    </p:spTree>
    <p:extLst>
      <p:ext uri="{BB962C8B-B14F-4D97-AF65-F5344CB8AC3E}">
        <p14:creationId xmlns:p14="http://schemas.microsoft.com/office/powerpoint/2010/main" val="158731163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11414035" y="6446582"/>
            <a:ext cx="506508" cy="411419"/>
          </a:xfrm>
          <a:prstGeom prst="rect">
            <a:avLst/>
          </a:prstGeom>
          <a:solidFill>
            <a:srgbClr val="002060"/>
          </a:solidFill>
        </p:spPr>
        <p:txBody>
          <a:bodyPr anchor="ctr"/>
          <a:lstStyle>
            <a:lvl1pPr algn="ctr">
              <a:defRPr sz="1000">
                <a:solidFill>
                  <a:schemeClr val="bg1"/>
                </a:solidFill>
              </a:defRPr>
            </a:lvl1pPr>
          </a:lstStyle>
          <a:p>
            <a:fld id="{A7D19722-9044-4D53-8564-26394DF64EA7}" type="slidenum">
              <a:rPr lang="en-US" smtClean="0"/>
              <a:pPr/>
              <a:t>‹#›</a:t>
            </a:fld>
            <a:endParaRPr lang="en-US" dirty="0"/>
          </a:p>
        </p:txBody>
      </p:sp>
    </p:spTree>
    <p:extLst>
      <p:ext uri="{BB962C8B-B14F-4D97-AF65-F5344CB8AC3E}">
        <p14:creationId xmlns:p14="http://schemas.microsoft.com/office/powerpoint/2010/main" val="2941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0995" y="468882"/>
            <a:ext cx="10961405" cy="443198"/>
          </a:xfrm>
          <a:prstGeom prst="rect">
            <a:avLst/>
          </a:prstGeom>
        </p:spPr>
        <p:txBody>
          <a:bodyPr vert="horz" wrap="square" lIns="0" tIns="0" rIns="0" bIns="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20995" y="1503662"/>
            <a:ext cx="10961405" cy="47066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p:cNvSpPr/>
          <p:nvPr userDrawn="1"/>
        </p:nvSpPr>
        <p:spPr>
          <a:xfrm>
            <a:off x="0" y="6495534"/>
            <a:ext cx="12192000" cy="362466"/>
          </a:xfrm>
          <a:prstGeom prst="rect">
            <a:avLst/>
          </a:prstGeom>
          <a:gradFill>
            <a:gsLst>
              <a:gs pos="0">
                <a:schemeClr val="bg1"/>
              </a:gs>
              <a:gs pos="37000">
                <a:srgbClr val="5A9C43"/>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Slide Number Placeholder 5"/>
          <p:cNvSpPr>
            <a:spLocks noGrp="1"/>
          </p:cNvSpPr>
          <p:nvPr>
            <p:ph type="sldNum" sz="quarter" idx="4"/>
          </p:nvPr>
        </p:nvSpPr>
        <p:spPr>
          <a:xfrm>
            <a:off x="11414035" y="6446582"/>
            <a:ext cx="506508" cy="411419"/>
          </a:xfrm>
          <a:prstGeom prst="rect">
            <a:avLst/>
          </a:prstGeom>
          <a:solidFill>
            <a:srgbClr val="002060"/>
          </a:solidFill>
        </p:spPr>
        <p:txBody>
          <a:bodyPr anchor="ctr"/>
          <a:lstStyle>
            <a:lvl1pPr algn="ctr">
              <a:defRPr sz="1000">
                <a:solidFill>
                  <a:schemeClr val="bg1"/>
                </a:solidFill>
              </a:defRPr>
            </a:lvl1pPr>
          </a:lstStyle>
          <a:p>
            <a:fld id="{A7D19722-9044-4D53-8564-26394DF64EA7}" type="slidenum">
              <a:rPr lang="en-US" smtClean="0"/>
              <a:pPr/>
              <a:t>‹#›</a:t>
            </a:fld>
            <a:endParaRPr lang="en-US" dirty="0"/>
          </a:p>
        </p:txBody>
      </p:sp>
      <p:sp>
        <p:nvSpPr>
          <p:cNvPr id="7" name="Footer Placeholder 4"/>
          <p:cNvSpPr>
            <a:spLocks noGrp="1"/>
          </p:cNvSpPr>
          <p:nvPr>
            <p:ph type="ftr" sz="quarter" idx="3"/>
          </p:nvPr>
        </p:nvSpPr>
        <p:spPr>
          <a:xfrm>
            <a:off x="4038600" y="6626034"/>
            <a:ext cx="4114800" cy="123111"/>
          </a:xfrm>
          <a:prstGeom prst="rect">
            <a:avLst/>
          </a:prstGeom>
        </p:spPr>
        <p:txBody>
          <a:bodyPr anchor="ctr"/>
          <a:lstStyle>
            <a:lvl1pPr algn="ctr">
              <a:defRPr lang="en-US" sz="800" kern="1200">
                <a:solidFill>
                  <a:schemeClr val="bg1"/>
                </a:solidFill>
                <a:latin typeface="+mn-lt"/>
                <a:ea typeface="+mn-ea"/>
                <a:cs typeface="+mn-cs"/>
              </a:defRPr>
            </a:lvl1pPr>
          </a:lstStyle>
          <a:p>
            <a:r>
              <a:rPr lang="en-US" dirty="0"/>
              <a:t>© Copyright 2023 ConnectCare3. All Rights Reserved</a:t>
            </a:r>
          </a:p>
        </p:txBody>
      </p:sp>
      <p:pic>
        <p:nvPicPr>
          <p:cNvPr id="8" name="Picture 7"/>
          <p:cNvPicPr>
            <a:picLocks noChangeAspect="1"/>
          </p:cNvPicPr>
          <p:nvPr userDrawn="1"/>
        </p:nvPicPr>
        <p:blipFill rotWithShape="1">
          <a:blip r:embed="rId23" cstate="print">
            <a:extLst>
              <a:ext uri="{28A0092B-C50C-407E-A947-70E740481C1C}">
                <a14:useLocalDpi xmlns:a14="http://schemas.microsoft.com/office/drawing/2010/main" val="0"/>
              </a:ext>
            </a:extLst>
          </a:blip>
          <a:srcRect l="-16230" r="-16230"/>
          <a:stretch/>
        </p:blipFill>
        <p:spPr>
          <a:xfrm>
            <a:off x="381658" y="6586304"/>
            <a:ext cx="2079532" cy="162840"/>
          </a:xfrm>
          <a:prstGeom prst="rect">
            <a:avLst/>
          </a:prstGeom>
        </p:spPr>
      </p:pic>
    </p:spTree>
    <p:extLst>
      <p:ext uri="{BB962C8B-B14F-4D97-AF65-F5344CB8AC3E}">
        <p14:creationId xmlns:p14="http://schemas.microsoft.com/office/powerpoint/2010/main" val="3132323513"/>
      </p:ext>
    </p:extLst>
  </p:cSld>
  <p:clrMap bg1="lt1" tx1="dk1" bg2="lt2" tx2="dk2" accent1="accent1" accent2="accent2" accent3="accent3" accent4="accent4" accent5="accent5" accent6="accent6" hlink="hlink" folHlink="folHlink"/>
  <p:sldLayoutIdLst>
    <p:sldLayoutId id="2147483675" r:id="rId1"/>
    <p:sldLayoutId id="2147483661" r:id="rId2"/>
    <p:sldLayoutId id="2147483678" r:id="rId3"/>
    <p:sldLayoutId id="2147483679" r:id="rId4"/>
    <p:sldLayoutId id="2147483668" r:id="rId5"/>
    <p:sldLayoutId id="2147483662" r:id="rId6"/>
    <p:sldLayoutId id="2147483676" r:id="rId7"/>
    <p:sldLayoutId id="2147483680" r:id="rId8"/>
    <p:sldLayoutId id="2147483667" r:id="rId9"/>
    <p:sldLayoutId id="2147483681" r:id="rId10"/>
    <p:sldLayoutId id="2147483673" r:id="rId11"/>
    <p:sldLayoutId id="2147483677" r:id="rId12"/>
    <p:sldLayoutId id="2147483693" r:id="rId13"/>
    <p:sldLayoutId id="2147483672" r:id="rId14"/>
    <p:sldLayoutId id="2147483671" r:id="rId15"/>
    <p:sldLayoutId id="2147483697" r:id="rId16"/>
    <p:sldLayoutId id="2147483691" r:id="rId17"/>
    <p:sldLayoutId id="2147483692" r:id="rId18"/>
    <p:sldLayoutId id="2147483695" r:id="rId19"/>
    <p:sldLayoutId id="2147483696" r:id="rId20"/>
    <p:sldLayoutId id="2147483670" r:id="rId21"/>
  </p:sldLayoutIdLst>
  <p:hf hdr="0" ftr="0" dt="0"/>
  <p:txStyles>
    <p:titleStyle>
      <a:lvl1pPr algn="l" defTabSz="914400" rtl="0" eaLnBrk="1" latinLnBrk="0" hangingPunct="1">
        <a:lnSpc>
          <a:spcPct val="90000"/>
        </a:lnSpc>
        <a:spcBef>
          <a:spcPct val="0"/>
        </a:spcBef>
        <a:buNone/>
        <a:defRPr sz="3200" kern="1200">
          <a:solidFill>
            <a:srgbClr val="002B5C"/>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02B5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002B5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002B5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002B5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002B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296" userDrawn="1">
          <p15:clr>
            <a:srgbClr val="F26B43"/>
          </p15:clr>
        </p15:guide>
        <p15:guide id="3" orient="horz" pos="288" userDrawn="1">
          <p15:clr>
            <a:srgbClr val="F26B43"/>
          </p15:clr>
        </p15:guide>
        <p15:guide id="4" orient="horz" pos="576" userDrawn="1">
          <p15:clr>
            <a:srgbClr val="F26B43"/>
          </p15:clr>
        </p15:guide>
        <p15:guide id="5" orient="horz" pos="936" userDrawn="1">
          <p15:clr>
            <a:srgbClr val="F26B43"/>
          </p15:clr>
        </p15:guide>
        <p15:guide id="6" orient="horz" pos="391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930857"/>
      </p:ext>
    </p:extLst>
  </p:cSld>
  <p:clrMapOvr>
    <a:masterClrMapping/>
  </p:clrMapOvr>
</p:sld>
</file>

<file path=ppt/theme/theme1.xml><?xml version="1.0" encoding="utf-8"?>
<a:theme xmlns:a="http://schemas.openxmlformats.org/drawingml/2006/main" name="Office Theme">
  <a:themeElements>
    <a:clrScheme name="Custom 33">
      <a:dk1>
        <a:sysClr val="windowText" lastClr="000000"/>
      </a:dk1>
      <a:lt1>
        <a:sysClr val="window" lastClr="FFFFFF"/>
      </a:lt1>
      <a:dk2>
        <a:srgbClr val="44546A"/>
      </a:dk2>
      <a:lt2>
        <a:srgbClr val="E7E6E6"/>
      </a:lt2>
      <a:accent1>
        <a:srgbClr val="5B9C1B"/>
      </a:accent1>
      <a:accent2>
        <a:srgbClr val="565155"/>
      </a:accent2>
      <a:accent3>
        <a:srgbClr val="FF6700"/>
      </a:accent3>
      <a:accent4>
        <a:srgbClr val="909465"/>
      </a:accent4>
      <a:accent5>
        <a:srgbClr val="956B43"/>
      </a:accent5>
      <a:accent6>
        <a:srgbClr val="FEA022"/>
      </a:accent6>
      <a:hlink>
        <a:srgbClr val="0C0C0C"/>
      </a:hlink>
      <a:folHlink>
        <a:srgbClr val="262626"/>
      </a:folHlink>
    </a:clrScheme>
    <a:fontScheme name="Custom 22">
      <a:majorFont>
        <a:latin typeface="Cambri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23_CC3 Master Template Wide Format.potx" id="{338744CF-7180-4ACA-8F84-237869515386}" vid="{40C4C0E6-1A31-458A-93CA-150CA9D348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2023_CC3 Master Template Wide Format</Template>
  <TotalTime>26</TotalTime>
  <Words>8</Words>
  <Application>Microsoft Office PowerPoint</Application>
  <PresentationFormat>Widescreen</PresentationFormat>
  <Paragraphs>2</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Steimel, Owen</dc:creator>
  <cp:lastModifiedBy>Steimel, Owen</cp:lastModifiedBy>
  <cp:revision>5</cp:revision>
  <cp:lastPrinted>2019-01-07T13:55:45Z</cp:lastPrinted>
  <dcterms:created xsi:type="dcterms:W3CDTF">2022-12-06T18:56:47Z</dcterms:created>
  <dcterms:modified xsi:type="dcterms:W3CDTF">2024-01-09T17:17:07Z</dcterms:modified>
</cp:coreProperties>
</file>